
<file path=[Content_Types].xml><?xml version="1.0" encoding="utf-8"?>
<Types xmlns="http://schemas.openxmlformats.org/package/2006/content-types">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wmv" ContentType="video/x-ms-wmv"/>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comment1.xml" ContentType="application/vnd.openxmlformats-officedocument.presentationml.comment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5" r:id="rId1"/>
    <p:sldMasterId id="2147483708" r:id="rId2"/>
  </p:sldMasterIdLst>
  <p:notesMasterIdLst>
    <p:notesMasterId r:id="rId46"/>
  </p:notesMasterIdLst>
  <p:sldIdLst>
    <p:sldId id="291" r:id="rId3"/>
    <p:sldId id="328" r:id="rId4"/>
    <p:sldId id="345" r:id="rId5"/>
    <p:sldId id="263" r:id="rId6"/>
    <p:sldId id="347" r:id="rId7"/>
    <p:sldId id="313" r:id="rId8"/>
    <p:sldId id="259" r:id="rId9"/>
    <p:sldId id="285" r:id="rId10"/>
    <p:sldId id="332" r:id="rId11"/>
    <p:sldId id="349" r:id="rId12"/>
    <p:sldId id="319" r:id="rId13"/>
    <p:sldId id="334" r:id="rId14"/>
    <p:sldId id="329" r:id="rId15"/>
    <p:sldId id="312" r:id="rId16"/>
    <p:sldId id="320" r:id="rId17"/>
    <p:sldId id="346" r:id="rId18"/>
    <p:sldId id="303" r:id="rId19"/>
    <p:sldId id="316" r:id="rId20"/>
    <p:sldId id="293" r:id="rId21"/>
    <p:sldId id="268" r:id="rId22"/>
    <p:sldId id="300" r:id="rId23"/>
    <p:sldId id="327" r:id="rId24"/>
    <p:sldId id="342" r:id="rId25"/>
    <p:sldId id="269" r:id="rId26"/>
    <p:sldId id="339" r:id="rId27"/>
    <p:sldId id="335" r:id="rId28"/>
    <p:sldId id="336" r:id="rId29"/>
    <p:sldId id="330" r:id="rId30"/>
    <p:sldId id="308" r:id="rId31"/>
    <p:sldId id="310" r:id="rId32"/>
    <p:sldId id="270" r:id="rId33"/>
    <p:sldId id="305" r:id="rId34"/>
    <p:sldId id="302" r:id="rId35"/>
    <p:sldId id="272" r:id="rId36"/>
    <p:sldId id="311" r:id="rId37"/>
    <p:sldId id="317" r:id="rId38"/>
    <p:sldId id="318" r:id="rId39"/>
    <p:sldId id="343" r:id="rId40"/>
    <p:sldId id="344" r:id="rId41"/>
    <p:sldId id="286" r:id="rId42"/>
    <p:sldId id="287" r:id="rId43"/>
    <p:sldId id="321" r:id="rId44"/>
    <p:sldId id="309"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628" userDrawn="1">
          <p15:clr>
            <a:srgbClr val="A4A3A4"/>
          </p15:clr>
        </p15:guide>
        <p15:guide id="3" orient="horz"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rge santamaria" initials="js" lastIdx="4" clrIdx="0">
    <p:extLst>
      <p:ext uri="{19B8F6BF-5375-455C-9EA6-DF929625EA0E}">
        <p15:presenceInfo xmlns:p15="http://schemas.microsoft.com/office/powerpoint/2012/main" userId="jorge santamaria" providerId="None"/>
      </p:ext>
    </p:extLst>
  </p:cmAuthor>
  <p:cmAuthor id="2" name="jorge santamaria" initials="js [2]" lastIdx="4" clrIdx="1">
    <p:extLst>
      <p:ext uri="{19B8F6BF-5375-455C-9EA6-DF929625EA0E}">
        <p15:presenceInfo xmlns:p15="http://schemas.microsoft.com/office/powerpoint/2012/main" userId="66eceaed335b56a1"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3021E2E-1171-4216-A8A1-CEA6969C5496}" v="61" dt="2023-12-11T23:27:38.365"/>
  </p1510:revLst>
</p1510:revInfo>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Estilo medio 2 - Énfasis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9012ECD-51FC-41F1-AA8D-1B2483CD663E}" styleName="Estilo claro 2 - Acento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262" autoAdjust="0"/>
  </p:normalViewPr>
  <p:slideViewPr>
    <p:cSldViewPr snapToGrid="0" showGuides="1">
      <p:cViewPr varScale="1">
        <p:scale>
          <a:sx n="93" d="100"/>
          <a:sy n="93" d="100"/>
        </p:scale>
        <p:origin x="302" y="72"/>
      </p:cViewPr>
      <p:guideLst>
        <p:guide pos="7628"/>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microsoft.com/office/2015/10/relationships/revisionInfo" Target="revisionInfo.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microsoft.com/office/2016/11/relationships/changesInfo" Target="changesInfos/changesInfo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rge santamaria" userId="66eceaed335b56a1" providerId="LiveId" clId="{B3021E2E-1171-4216-A8A1-CEA6969C5496}"/>
    <pc:docChg chg="custSel addSld modSld sldOrd">
      <pc:chgData name="jorge santamaria" userId="66eceaed335b56a1" providerId="LiveId" clId="{B3021E2E-1171-4216-A8A1-CEA6969C5496}" dt="2023-12-11T23:53:27.950" v="240" actId="207"/>
      <pc:docMkLst>
        <pc:docMk/>
      </pc:docMkLst>
      <pc:sldChg chg="modSp">
        <pc:chgData name="jorge santamaria" userId="66eceaed335b56a1" providerId="LiveId" clId="{B3021E2E-1171-4216-A8A1-CEA6969C5496}" dt="2023-12-11T23:12:21.056" v="58" actId="20577"/>
        <pc:sldMkLst>
          <pc:docMk/>
          <pc:sldMk cId="2367579143" sldId="259"/>
        </pc:sldMkLst>
        <pc:spChg chg="mod">
          <ac:chgData name="jorge santamaria" userId="66eceaed335b56a1" providerId="LiveId" clId="{B3021E2E-1171-4216-A8A1-CEA6969C5496}" dt="2023-12-11T23:12:21.056" v="58" actId="20577"/>
          <ac:spMkLst>
            <pc:docMk/>
            <pc:sldMk cId="2367579143" sldId="259"/>
            <ac:spMk id="3" creationId="{00000000-0000-0000-0000-000000000000}"/>
          </ac:spMkLst>
        </pc:spChg>
      </pc:sldChg>
      <pc:sldChg chg="modSp mod">
        <pc:chgData name="jorge santamaria" userId="66eceaed335b56a1" providerId="LiveId" clId="{B3021E2E-1171-4216-A8A1-CEA6969C5496}" dt="2023-12-11T23:52:06.488" v="234" actId="1076"/>
        <pc:sldMkLst>
          <pc:docMk/>
          <pc:sldMk cId="3147589575" sldId="270"/>
        </pc:sldMkLst>
        <pc:spChg chg="mod">
          <ac:chgData name="jorge santamaria" userId="66eceaed335b56a1" providerId="LiveId" clId="{B3021E2E-1171-4216-A8A1-CEA6969C5496}" dt="2023-12-11T23:51:28.832" v="227" actId="207"/>
          <ac:spMkLst>
            <pc:docMk/>
            <pc:sldMk cId="3147589575" sldId="270"/>
            <ac:spMk id="2" creationId="{00000000-0000-0000-0000-000000000000}"/>
          </ac:spMkLst>
        </pc:spChg>
        <pc:spChg chg="mod">
          <ac:chgData name="jorge santamaria" userId="66eceaed335b56a1" providerId="LiveId" clId="{B3021E2E-1171-4216-A8A1-CEA6969C5496}" dt="2023-12-11T23:52:06.488" v="234" actId="1076"/>
          <ac:spMkLst>
            <pc:docMk/>
            <pc:sldMk cId="3147589575" sldId="270"/>
            <ac:spMk id="5" creationId="{00000000-0000-0000-0000-000000000000}"/>
          </ac:spMkLst>
        </pc:spChg>
      </pc:sldChg>
      <pc:sldChg chg="modSp mod">
        <pc:chgData name="jorge santamaria" userId="66eceaed335b56a1" providerId="LiveId" clId="{B3021E2E-1171-4216-A8A1-CEA6969C5496}" dt="2023-12-11T23:33:24.793" v="223" actId="1076"/>
        <pc:sldMkLst>
          <pc:docMk/>
          <pc:sldMk cId="1075050020" sldId="303"/>
        </pc:sldMkLst>
        <pc:spChg chg="mod">
          <ac:chgData name="jorge santamaria" userId="66eceaed335b56a1" providerId="LiveId" clId="{B3021E2E-1171-4216-A8A1-CEA6969C5496}" dt="2023-12-11T23:33:24.793" v="223" actId="1076"/>
          <ac:spMkLst>
            <pc:docMk/>
            <pc:sldMk cId="1075050020" sldId="303"/>
            <ac:spMk id="2" creationId="{00000000-0000-0000-0000-000000000000}"/>
          </ac:spMkLst>
        </pc:spChg>
      </pc:sldChg>
      <pc:sldChg chg="modSp mod">
        <pc:chgData name="jorge santamaria" userId="66eceaed335b56a1" providerId="LiveId" clId="{B3021E2E-1171-4216-A8A1-CEA6969C5496}" dt="2023-12-11T23:52:34.872" v="236" actId="207"/>
        <pc:sldMkLst>
          <pc:docMk/>
          <pc:sldMk cId="3698750504" sldId="305"/>
        </pc:sldMkLst>
        <pc:spChg chg="mod">
          <ac:chgData name="jorge santamaria" userId="66eceaed335b56a1" providerId="LiveId" clId="{B3021E2E-1171-4216-A8A1-CEA6969C5496}" dt="2023-12-11T23:52:19.399" v="235" actId="207"/>
          <ac:spMkLst>
            <pc:docMk/>
            <pc:sldMk cId="3698750504" sldId="305"/>
            <ac:spMk id="2" creationId="{00000000-0000-0000-0000-000000000000}"/>
          </ac:spMkLst>
        </pc:spChg>
        <pc:spChg chg="mod">
          <ac:chgData name="jorge santamaria" userId="66eceaed335b56a1" providerId="LiveId" clId="{B3021E2E-1171-4216-A8A1-CEA6969C5496}" dt="2023-12-11T23:52:34.872" v="236" actId="207"/>
          <ac:spMkLst>
            <pc:docMk/>
            <pc:sldMk cId="3698750504" sldId="305"/>
            <ac:spMk id="6" creationId="{00000000-0000-0000-0000-000000000000}"/>
          </ac:spMkLst>
        </pc:spChg>
      </pc:sldChg>
      <pc:sldChg chg="modSp mod">
        <pc:chgData name="jorge santamaria" userId="66eceaed335b56a1" providerId="LiveId" clId="{B3021E2E-1171-4216-A8A1-CEA6969C5496}" dt="2023-12-11T23:52:57.289" v="237" actId="207"/>
        <pc:sldMkLst>
          <pc:docMk/>
          <pc:sldMk cId="2073019465" sldId="311"/>
        </pc:sldMkLst>
        <pc:spChg chg="mod">
          <ac:chgData name="jorge santamaria" userId="66eceaed335b56a1" providerId="LiveId" clId="{B3021E2E-1171-4216-A8A1-CEA6969C5496}" dt="2023-12-11T23:52:57.289" v="237" actId="207"/>
          <ac:spMkLst>
            <pc:docMk/>
            <pc:sldMk cId="2073019465" sldId="311"/>
            <ac:spMk id="3" creationId="{533344F7-9BB5-4D7C-BCD5-688EC81A73BE}"/>
          </ac:spMkLst>
        </pc:spChg>
      </pc:sldChg>
      <pc:sldChg chg="modSp mod">
        <pc:chgData name="jorge santamaria" userId="66eceaed335b56a1" providerId="LiveId" clId="{B3021E2E-1171-4216-A8A1-CEA6969C5496}" dt="2023-12-11T23:53:10.923" v="238" actId="207"/>
        <pc:sldMkLst>
          <pc:docMk/>
          <pc:sldMk cId="2728510103" sldId="317"/>
        </pc:sldMkLst>
        <pc:spChg chg="mod">
          <ac:chgData name="jorge santamaria" userId="66eceaed335b56a1" providerId="LiveId" clId="{B3021E2E-1171-4216-A8A1-CEA6969C5496}" dt="2023-12-11T23:53:10.923" v="238" actId="207"/>
          <ac:spMkLst>
            <pc:docMk/>
            <pc:sldMk cId="2728510103" sldId="317"/>
            <ac:spMk id="66563" creationId="{00000000-0000-0000-0000-000000000000}"/>
          </ac:spMkLst>
        </pc:spChg>
      </pc:sldChg>
      <pc:sldChg chg="modSp mod">
        <pc:chgData name="jorge santamaria" userId="66eceaed335b56a1" providerId="LiveId" clId="{B3021E2E-1171-4216-A8A1-CEA6969C5496}" dt="2023-12-11T23:53:27.950" v="240" actId="207"/>
        <pc:sldMkLst>
          <pc:docMk/>
          <pc:sldMk cId="434415385" sldId="318"/>
        </pc:sldMkLst>
        <pc:spChg chg="mod">
          <ac:chgData name="jorge santamaria" userId="66eceaed335b56a1" providerId="LiveId" clId="{B3021E2E-1171-4216-A8A1-CEA6969C5496}" dt="2023-12-11T23:53:27.950" v="240" actId="207"/>
          <ac:spMkLst>
            <pc:docMk/>
            <pc:sldMk cId="434415385" sldId="318"/>
            <ac:spMk id="67587" creationId="{00000000-0000-0000-0000-000000000000}"/>
          </ac:spMkLst>
        </pc:spChg>
      </pc:sldChg>
      <pc:sldChg chg="modSp">
        <pc:chgData name="jorge santamaria" userId="66eceaed335b56a1" providerId="LiveId" clId="{B3021E2E-1171-4216-A8A1-CEA6969C5496}" dt="2023-12-11T23:03:34.692" v="48" actId="20577"/>
        <pc:sldMkLst>
          <pc:docMk/>
          <pc:sldMk cId="3321594389" sldId="328"/>
        </pc:sldMkLst>
        <pc:spChg chg="mod">
          <ac:chgData name="jorge santamaria" userId="66eceaed335b56a1" providerId="LiveId" clId="{B3021E2E-1171-4216-A8A1-CEA6969C5496}" dt="2023-12-11T23:03:34.692" v="48" actId="20577"/>
          <ac:spMkLst>
            <pc:docMk/>
            <pc:sldMk cId="3321594389" sldId="328"/>
            <ac:spMk id="3" creationId="{C89572A3-C6DF-6F8B-EDC4-E9EE84AE222A}"/>
          </ac:spMkLst>
        </pc:spChg>
      </pc:sldChg>
      <pc:sldChg chg="modSp mod">
        <pc:chgData name="jorge santamaria" userId="66eceaed335b56a1" providerId="LiveId" clId="{B3021E2E-1171-4216-A8A1-CEA6969C5496}" dt="2023-12-11T23:15:44.507" v="75" actId="20577"/>
        <pc:sldMkLst>
          <pc:docMk/>
          <pc:sldMk cId="390232723" sldId="332"/>
        </pc:sldMkLst>
        <pc:spChg chg="mod">
          <ac:chgData name="jorge santamaria" userId="66eceaed335b56a1" providerId="LiveId" clId="{B3021E2E-1171-4216-A8A1-CEA6969C5496}" dt="2023-12-11T23:15:44.507" v="75" actId="20577"/>
          <ac:spMkLst>
            <pc:docMk/>
            <pc:sldMk cId="390232723" sldId="332"/>
            <ac:spMk id="3" creationId="{00000000-0000-0000-0000-000000000000}"/>
          </ac:spMkLst>
        </pc:spChg>
      </pc:sldChg>
      <pc:sldChg chg="addSp delSp modSp new mod ord modAnim">
        <pc:chgData name="jorge santamaria" userId="66eceaed335b56a1" providerId="LiveId" clId="{B3021E2E-1171-4216-A8A1-CEA6969C5496}" dt="2023-12-11T23:35:08.056" v="226"/>
        <pc:sldMkLst>
          <pc:docMk/>
          <pc:sldMk cId="3769655363" sldId="348"/>
        </pc:sldMkLst>
        <pc:spChg chg="mod">
          <ac:chgData name="jorge santamaria" userId="66eceaed335b56a1" providerId="LiveId" clId="{B3021E2E-1171-4216-A8A1-CEA6969C5496}" dt="2023-12-11T23:25:58.269" v="110" actId="207"/>
          <ac:spMkLst>
            <pc:docMk/>
            <pc:sldMk cId="3769655363" sldId="348"/>
            <ac:spMk id="2" creationId="{A1E0D426-336B-F59D-69AC-3C40C3E104E7}"/>
          </ac:spMkLst>
        </pc:spChg>
        <pc:spChg chg="del">
          <ac:chgData name="jorge santamaria" userId="66eceaed335b56a1" providerId="LiveId" clId="{B3021E2E-1171-4216-A8A1-CEA6969C5496}" dt="2023-12-11T23:26:34.622" v="111"/>
          <ac:spMkLst>
            <pc:docMk/>
            <pc:sldMk cId="3769655363" sldId="348"/>
            <ac:spMk id="3" creationId="{76B44A79-E07E-951C-3596-07C1AFD3FA26}"/>
          </ac:spMkLst>
        </pc:spChg>
        <pc:spChg chg="add mod">
          <ac:chgData name="jorge santamaria" userId="66eceaed335b56a1" providerId="LiveId" clId="{B3021E2E-1171-4216-A8A1-CEA6969C5496}" dt="2023-12-11T23:34:00.631" v="224" actId="207"/>
          <ac:spMkLst>
            <pc:docMk/>
            <pc:sldMk cId="3769655363" sldId="348"/>
            <ac:spMk id="5" creationId="{5D2D04AE-B3DC-2E02-9E4E-03A95C095B56}"/>
          </ac:spMkLst>
        </pc:spChg>
        <pc:picChg chg="add mod">
          <ac:chgData name="jorge santamaria" userId="66eceaed335b56a1" providerId="LiveId" clId="{B3021E2E-1171-4216-A8A1-CEA6969C5496}" dt="2023-12-11T23:26:47.765" v="112" actId="1076"/>
          <ac:picMkLst>
            <pc:docMk/>
            <pc:sldMk cId="3769655363" sldId="348"/>
            <ac:picMk id="4" creationId="{135CEE62-59A7-D447-81F8-924EA112210E}"/>
          </ac:picMkLst>
        </pc:picChg>
      </pc:sldChg>
    </pc:docChg>
  </pc:docChgLst>
</pc:chgInfo>
</file>

<file path=ppt/comments/comment1.xml><?xml version="1.0" encoding="utf-8"?>
<p:cmLst xmlns:a="http://schemas.openxmlformats.org/drawingml/2006/main" xmlns:r="http://schemas.openxmlformats.org/officeDocument/2006/relationships" xmlns:p="http://schemas.openxmlformats.org/presentationml/2006/main">
  <p:cm authorId="1" dt="2015-08-16T17:19:18.683" idx="4">
    <p:pos x="10" y="10"/>
    <p:text/>
    <p:extLst>
      <p:ext uri="{C676402C-5697-4E1C-873F-D02D1690AC5C}">
        <p15:threadingInfo xmlns:p15="http://schemas.microsoft.com/office/powerpoint/2012/main" timeZoneBias="180"/>
      </p:ext>
    </p:extLst>
  </p:cm>
</p:cmLst>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B1F2A08-2E24-4FB9-9608-289AB44B9BE4}" type="doc">
      <dgm:prSet loTypeId="urn:microsoft.com/office/officeart/2005/8/layout/default" loCatId="list" qsTypeId="urn:microsoft.com/office/officeart/2005/8/quickstyle/simple5" qsCatId="simple" csTypeId="urn:microsoft.com/office/officeart/2005/8/colors/accent5_2" csCatId="accent5"/>
      <dgm:spPr/>
      <dgm:t>
        <a:bodyPr/>
        <a:lstStyle/>
        <a:p>
          <a:endParaRPr lang="en-US"/>
        </a:p>
      </dgm:t>
    </dgm:pt>
    <dgm:pt modelId="{3B01AFC7-B6BD-44FF-8AD9-2A01B997767A}">
      <dgm:prSet/>
      <dgm:spPr/>
      <dgm:t>
        <a:bodyPr/>
        <a:lstStyle/>
        <a:p>
          <a:r>
            <a:rPr lang="es-AR"/>
            <a:t>Resonancias</a:t>
          </a:r>
          <a:endParaRPr lang="en-US"/>
        </a:p>
      </dgm:t>
    </dgm:pt>
    <dgm:pt modelId="{BD6CBC41-046F-4FAC-B8BD-E9D619BB3166}" type="parTrans" cxnId="{84ED49AF-4C18-4750-BD52-A1B8CBD761AA}">
      <dgm:prSet/>
      <dgm:spPr/>
      <dgm:t>
        <a:bodyPr/>
        <a:lstStyle/>
        <a:p>
          <a:endParaRPr lang="en-US"/>
        </a:p>
      </dgm:t>
    </dgm:pt>
    <dgm:pt modelId="{2A25723D-5B05-43D2-9105-4AF845F06B66}" type="sibTrans" cxnId="{84ED49AF-4C18-4750-BD52-A1B8CBD761AA}">
      <dgm:prSet/>
      <dgm:spPr/>
      <dgm:t>
        <a:bodyPr/>
        <a:lstStyle/>
        <a:p>
          <a:endParaRPr lang="en-US"/>
        </a:p>
      </dgm:t>
    </dgm:pt>
    <dgm:pt modelId="{844D3E8A-0900-4363-B986-A3E1B9F8CDC5}">
      <dgm:prSet/>
      <dgm:spPr/>
      <dgm:t>
        <a:bodyPr/>
        <a:lstStyle/>
        <a:p>
          <a:r>
            <a:rPr lang="es-AR"/>
            <a:t>Tomografías</a:t>
          </a:r>
          <a:endParaRPr lang="en-US"/>
        </a:p>
      </dgm:t>
    </dgm:pt>
    <dgm:pt modelId="{6236FD31-989F-49E9-A0B4-9F78E64D754A}" type="parTrans" cxnId="{9935E2EB-CAF9-4DA5-98E6-818BD79A62BD}">
      <dgm:prSet/>
      <dgm:spPr/>
      <dgm:t>
        <a:bodyPr/>
        <a:lstStyle/>
        <a:p>
          <a:endParaRPr lang="en-US"/>
        </a:p>
      </dgm:t>
    </dgm:pt>
    <dgm:pt modelId="{4D93F6E9-11FF-4486-BC36-04844AD2060F}" type="sibTrans" cxnId="{9935E2EB-CAF9-4DA5-98E6-818BD79A62BD}">
      <dgm:prSet/>
      <dgm:spPr/>
      <dgm:t>
        <a:bodyPr/>
        <a:lstStyle/>
        <a:p>
          <a:endParaRPr lang="en-US"/>
        </a:p>
      </dgm:t>
    </dgm:pt>
    <dgm:pt modelId="{DC1373DA-AEC9-4249-BA1E-7A5AFBCA3D2A}">
      <dgm:prSet/>
      <dgm:spPr/>
      <dgm:t>
        <a:bodyPr/>
        <a:lstStyle/>
        <a:p>
          <a:r>
            <a:rPr lang="es-AR"/>
            <a:t>Laboratorio (especialmente inmunológico)</a:t>
          </a:r>
          <a:endParaRPr lang="en-US"/>
        </a:p>
      </dgm:t>
    </dgm:pt>
    <dgm:pt modelId="{AFE63B0F-0493-41C2-B3C7-D7C753FC7150}" type="parTrans" cxnId="{B0E8D596-EBB1-4FBF-B998-9C43C00B781A}">
      <dgm:prSet/>
      <dgm:spPr/>
      <dgm:t>
        <a:bodyPr/>
        <a:lstStyle/>
        <a:p>
          <a:endParaRPr lang="en-US"/>
        </a:p>
      </dgm:t>
    </dgm:pt>
    <dgm:pt modelId="{6688E8B1-BE19-456B-9405-B000142D96FD}" type="sibTrans" cxnId="{B0E8D596-EBB1-4FBF-B998-9C43C00B781A}">
      <dgm:prSet/>
      <dgm:spPr/>
      <dgm:t>
        <a:bodyPr/>
        <a:lstStyle/>
        <a:p>
          <a:endParaRPr lang="en-US"/>
        </a:p>
      </dgm:t>
    </dgm:pt>
    <dgm:pt modelId="{9A365629-0013-419B-9530-1808D93A87C8}">
      <dgm:prSet/>
      <dgm:spPr/>
      <dgm:t>
        <a:bodyPr/>
        <a:lstStyle/>
        <a:p>
          <a:r>
            <a:rPr lang="es-AR"/>
            <a:t>Audiometrias</a:t>
          </a:r>
          <a:endParaRPr lang="en-US"/>
        </a:p>
      </dgm:t>
    </dgm:pt>
    <dgm:pt modelId="{F2EBA0B3-69FD-4AAD-AB39-0A9784A8C57D}" type="parTrans" cxnId="{BFE90D67-2218-4544-BC6E-F55B456FA389}">
      <dgm:prSet/>
      <dgm:spPr/>
      <dgm:t>
        <a:bodyPr/>
        <a:lstStyle/>
        <a:p>
          <a:endParaRPr lang="en-US"/>
        </a:p>
      </dgm:t>
    </dgm:pt>
    <dgm:pt modelId="{40C7585F-8800-48BE-AA90-21CA7092D68C}" type="sibTrans" cxnId="{BFE90D67-2218-4544-BC6E-F55B456FA389}">
      <dgm:prSet/>
      <dgm:spPr/>
      <dgm:t>
        <a:bodyPr/>
        <a:lstStyle/>
        <a:p>
          <a:endParaRPr lang="en-US"/>
        </a:p>
      </dgm:t>
    </dgm:pt>
    <dgm:pt modelId="{5E241EDB-2C12-4252-B7B7-31BF3DFD200C}">
      <dgm:prSet/>
      <dgm:spPr/>
      <dgm:t>
        <a:bodyPr/>
        <a:lstStyle/>
        <a:p>
          <a:r>
            <a:rPr lang="es-AR"/>
            <a:t>Electrococleografias</a:t>
          </a:r>
          <a:endParaRPr lang="en-US"/>
        </a:p>
      </dgm:t>
    </dgm:pt>
    <dgm:pt modelId="{843EA1AF-EC6E-4CB7-87AE-E7118959AB11}" type="parTrans" cxnId="{E708B65B-C198-4788-A08C-D233A9B1EFF4}">
      <dgm:prSet/>
      <dgm:spPr/>
      <dgm:t>
        <a:bodyPr/>
        <a:lstStyle/>
        <a:p>
          <a:endParaRPr lang="en-US"/>
        </a:p>
      </dgm:t>
    </dgm:pt>
    <dgm:pt modelId="{4A43E263-74ED-4A3C-BA77-291EED6EB0B7}" type="sibTrans" cxnId="{E708B65B-C198-4788-A08C-D233A9B1EFF4}">
      <dgm:prSet/>
      <dgm:spPr/>
      <dgm:t>
        <a:bodyPr/>
        <a:lstStyle/>
        <a:p>
          <a:endParaRPr lang="en-US"/>
        </a:p>
      </dgm:t>
    </dgm:pt>
    <dgm:pt modelId="{7D5B9541-FD7C-4F37-82EF-1B26F77BC01C}">
      <dgm:prSet/>
      <dgm:spPr/>
      <dgm:t>
        <a:bodyPr/>
        <a:lstStyle/>
        <a:p>
          <a:r>
            <a:rPr lang="es-AR"/>
            <a:t>VEMP</a:t>
          </a:r>
          <a:endParaRPr lang="en-US"/>
        </a:p>
      </dgm:t>
    </dgm:pt>
    <dgm:pt modelId="{3F4DE1F7-5B9B-4761-9141-268AD27783FC}" type="parTrans" cxnId="{66080398-E224-43D5-94FB-2BF99AB70799}">
      <dgm:prSet/>
      <dgm:spPr/>
      <dgm:t>
        <a:bodyPr/>
        <a:lstStyle/>
        <a:p>
          <a:endParaRPr lang="en-US"/>
        </a:p>
      </dgm:t>
    </dgm:pt>
    <dgm:pt modelId="{7121A746-965B-4A2B-91B8-682AC9A13741}" type="sibTrans" cxnId="{66080398-E224-43D5-94FB-2BF99AB70799}">
      <dgm:prSet/>
      <dgm:spPr/>
      <dgm:t>
        <a:bodyPr/>
        <a:lstStyle/>
        <a:p>
          <a:endParaRPr lang="en-US"/>
        </a:p>
      </dgm:t>
    </dgm:pt>
    <dgm:pt modelId="{B7ED64F4-37D1-4439-89B7-995D35AFE520}" type="pres">
      <dgm:prSet presAssocID="{3B1F2A08-2E24-4FB9-9608-289AB44B9BE4}" presName="diagram" presStyleCnt="0">
        <dgm:presLayoutVars>
          <dgm:dir/>
          <dgm:resizeHandles val="exact"/>
        </dgm:presLayoutVars>
      </dgm:prSet>
      <dgm:spPr/>
    </dgm:pt>
    <dgm:pt modelId="{D17295DF-D5AD-4CB2-9981-B38B4CA5ED08}" type="pres">
      <dgm:prSet presAssocID="{3B01AFC7-B6BD-44FF-8AD9-2A01B997767A}" presName="node" presStyleLbl="node1" presStyleIdx="0" presStyleCnt="6">
        <dgm:presLayoutVars>
          <dgm:bulletEnabled val="1"/>
        </dgm:presLayoutVars>
      </dgm:prSet>
      <dgm:spPr/>
    </dgm:pt>
    <dgm:pt modelId="{1F21BF8A-3CCD-46B8-A7C9-8BF690BAFA15}" type="pres">
      <dgm:prSet presAssocID="{2A25723D-5B05-43D2-9105-4AF845F06B66}" presName="sibTrans" presStyleCnt="0"/>
      <dgm:spPr/>
    </dgm:pt>
    <dgm:pt modelId="{5C9E21BB-0181-4732-924E-F7E9F5B2E8EF}" type="pres">
      <dgm:prSet presAssocID="{844D3E8A-0900-4363-B986-A3E1B9F8CDC5}" presName="node" presStyleLbl="node1" presStyleIdx="1" presStyleCnt="6">
        <dgm:presLayoutVars>
          <dgm:bulletEnabled val="1"/>
        </dgm:presLayoutVars>
      </dgm:prSet>
      <dgm:spPr/>
    </dgm:pt>
    <dgm:pt modelId="{11228EE2-0370-4BC5-9DE7-7A46E838C008}" type="pres">
      <dgm:prSet presAssocID="{4D93F6E9-11FF-4486-BC36-04844AD2060F}" presName="sibTrans" presStyleCnt="0"/>
      <dgm:spPr/>
    </dgm:pt>
    <dgm:pt modelId="{56FF62A7-D875-45E1-8809-7934A964A497}" type="pres">
      <dgm:prSet presAssocID="{DC1373DA-AEC9-4249-BA1E-7A5AFBCA3D2A}" presName="node" presStyleLbl="node1" presStyleIdx="2" presStyleCnt="6">
        <dgm:presLayoutVars>
          <dgm:bulletEnabled val="1"/>
        </dgm:presLayoutVars>
      </dgm:prSet>
      <dgm:spPr/>
    </dgm:pt>
    <dgm:pt modelId="{978367BC-8471-4802-B3F3-46A4F0CD6E59}" type="pres">
      <dgm:prSet presAssocID="{6688E8B1-BE19-456B-9405-B000142D96FD}" presName="sibTrans" presStyleCnt="0"/>
      <dgm:spPr/>
    </dgm:pt>
    <dgm:pt modelId="{64C24E9B-20FE-4117-97A5-98CF88FEC9B4}" type="pres">
      <dgm:prSet presAssocID="{9A365629-0013-419B-9530-1808D93A87C8}" presName="node" presStyleLbl="node1" presStyleIdx="3" presStyleCnt="6">
        <dgm:presLayoutVars>
          <dgm:bulletEnabled val="1"/>
        </dgm:presLayoutVars>
      </dgm:prSet>
      <dgm:spPr/>
    </dgm:pt>
    <dgm:pt modelId="{0706F365-E974-4BD3-AB13-08558C8146D7}" type="pres">
      <dgm:prSet presAssocID="{40C7585F-8800-48BE-AA90-21CA7092D68C}" presName="sibTrans" presStyleCnt="0"/>
      <dgm:spPr/>
    </dgm:pt>
    <dgm:pt modelId="{B0386A4F-641E-431A-8669-A08FE1B8AF41}" type="pres">
      <dgm:prSet presAssocID="{5E241EDB-2C12-4252-B7B7-31BF3DFD200C}" presName="node" presStyleLbl="node1" presStyleIdx="4" presStyleCnt="6">
        <dgm:presLayoutVars>
          <dgm:bulletEnabled val="1"/>
        </dgm:presLayoutVars>
      </dgm:prSet>
      <dgm:spPr/>
    </dgm:pt>
    <dgm:pt modelId="{6EE79BE5-7F3B-4F14-B67A-C89196FE90B7}" type="pres">
      <dgm:prSet presAssocID="{4A43E263-74ED-4A3C-BA77-291EED6EB0B7}" presName="sibTrans" presStyleCnt="0"/>
      <dgm:spPr/>
    </dgm:pt>
    <dgm:pt modelId="{E68C95D6-2739-455C-8700-2682FD2C2FEE}" type="pres">
      <dgm:prSet presAssocID="{7D5B9541-FD7C-4F37-82EF-1B26F77BC01C}" presName="node" presStyleLbl="node1" presStyleIdx="5" presStyleCnt="6">
        <dgm:presLayoutVars>
          <dgm:bulletEnabled val="1"/>
        </dgm:presLayoutVars>
      </dgm:prSet>
      <dgm:spPr/>
    </dgm:pt>
  </dgm:ptLst>
  <dgm:cxnLst>
    <dgm:cxn modelId="{D630082C-AC59-466F-9469-B62CF9443291}" type="presOf" srcId="{844D3E8A-0900-4363-B986-A3E1B9F8CDC5}" destId="{5C9E21BB-0181-4732-924E-F7E9F5B2E8EF}" srcOrd="0" destOrd="0" presId="urn:microsoft.com/office/officeart/2005/8/layout/default"/>
    <dgm:cxn modelId="{34F3A331-CAD5-49F6-B238-62CBC51CD0EE}" type="presOf" srcId="{3B01AFC7-B6BD-44FF-8AD9-2A01B997767A}" destId="{D17295DF-D5AD-4CB2-9981-B38B4CA5ED08}" srcOrd="0" destOrd="0" presId="urn:microsoft.com/office/officeart/2005/8/layout/default"/>
    <dgm:cxn modelId="{E708B65B-C198-4788-A08C-D233A9B1EFF4}" srcId="{3B1F2A08-2E24-4FB9-9608-289AB44B9BE4}" destId="{5E241EDB-2C12-4252-B7B7-31BF3DFD200C}" srcOrd="4" destOrd="0" parTransId="{843EA1AF-EC6E-4CB7-87AE-E7118959AB11}" sibTransId="{4A43E263-74ED-4A3C-BA77-291EED6EB0B7}"/>
    <dgm:cxn modelId="{BFE90D67-2218-4544-BC6E-F55B456FA389}" srcId="{3B1F2A08-2E24-4FB9-9608-289AB44B9BE4}" destId="{9A365629-0013-419B-9530-1808D93A87C8}" srcOrd="3" destOrd="0" parTransId="{F2EBA0B3-69FD-4AAD-AB39-0A9784A8C57D}" sibTransId="{40C7585F-8800-48BE-AA90-21CA7092D68C}"/>
    <dgm:cxn modelId="{CDE02A6C-385C-4E1F-ACFB-5FB491A4E499}" type="presOf" srcId="{7D5B9541-FD7C-4F37-82EF-1B26F77BC01C}" destId="{E68C95D6-2739-455C-8700-2682FD2C2FEE}" srcOrd="0" destOrd="0" presId="urn:microsoft.com/office/officeart/2005/8/layout/default"/>
    <dgm:cxn modelId="{61902652-AAD3-4196-9196-6C4CF932273D}" type="presOf" srcId="{3B1F2A08-2E24-4FB9-9608-289AB44B9BE4}" destId="{B7ED64F4-37D1-4439-89B7-995D35AFE520}" srcOrd="0" destOrd="0" presId="urn:microsoft.com/office/officeart/2005/8/layout/default"/>
    <dgm:cxn modelId="{B0E8D596-EBB1-4FBF-B998-9C43C00B781A}" srcId="{3B1F2A08-2E24-4FB9-9608-289AB44B9BE4}" destId="{DC1373DA-AEC9-4249-BA1E-7A5AFBCA3D2A}" srcOrd="2" destOrd="0" parTransId="{AFE63B0F-0493-41C2-B3C7-D7C753FC7150}" sibTransId="{6688E8B1-BE19-456B-9405-B000142D96FD}"/>
    <dgm:cxn modelId="{66080398-E224-43D5-94FB-2BF99AB70799}" srcId="{3B1F2A08-2E24-4FB9-9608-289AB44B9BE4}" destId="{7D5B9541-FD7C-4F37-82EF-1B26F77BC01C}" srcOrd="5" destOrd="0" parTransId="{3F4DE1F7-5B9B-4761-9141-268AD27783FC}" sibTransId="{7121A746-965B-4A2B-91B8-682AC9A13741}"/>
    <dgm:cxn modelId="{3FFFBFAC-3B11-4C07-8D13-F8CA4A7E3F26}" type="presOf" srcId="{DC1373DA-AEC9-4249-BA1E-7A5AFBCA3D2A}" destId="{56FF62A7-D875-45E1-8809-7934A964A497}" srcOrd="0" destOrd="0" presId="urn:microsoft.com/office/officeart/2005/8/layout/default"/>
    <dgm:cxn modelId="{84ED49AF-4C18-4750-BD52-A1B8CBD761AA}" srcId="{3B1F2A08-2E24-4FB9-9608-289AB44B9BE4}" destId="{3B01AFC7-B6BD-44FF-8AD9-2A01B997767A}" srcOrd="0" destOrd="0" parTransId="{BD6CBC41-046F-4FAC-B8BD-E9D619BB3166}" sibTransId="{2A25723D-5B05-43D2-9105-4AF845F06B66}"/>
    <dgm:cxn modelId="{875726C9-C02A-4A6A-A5CA-2892FC7843E2}" type="presOf" srcId="{9A365629-0013-419B-9530-1808D93A87C8}" destId="{64C24E9B-20FE-4117-97A5-98CF88FEC9B4}" srcOrd="0" destOrd="0" presId="urn:microsoft.com/office/officeart/2005/8/layout/default"/>
    <dgm:cxn modelId="{5A06DFE9-80BD-416B-8EDF-0FA568001302}" type="presOf" srcId="{5E241EDB-2C12-4252-B7B7-31BF3DFD200C}" destId="{B0386A4F-641E-431A-8669-A08FE1B8AF41}" srcOrd="0" destOrd="0" presId="urn:microsoft.com/office/officeart/2005/8/layout/default"/>
    <dgm:cxn modelId="{9935E2EB-CAF9-4DA5-98E6-818BD79A62BD}" srcId="{3B1F2A08-2E24-4FB9-9608-289AB44B9BE4}" destId="{844D3E8A-0900-4363-B986-A3E1B9F8CDC5}" srcOrd="1" destOrd="0" parTransId="{6236FD31-989F-49E9-A0B4-9F78E64D754A}" sibTransId="{4D93F6E9-11FF-4486-BC36-04844AD2060F}"/>
    <dgm:cxn modelId="{A0354E07-946B-4453-BCBA-3BB9B97AC4F0}" type="presParOf" srcId="{B7ED64F4-37D1-4439-89B7-995D35AFE520}" destId="{D17295DF-D5AD-4CB2-9981-B38B4CA5ED08}" srcOrd="0" destOrd="0" presId="urn:microsoft.com/office/officeart/2005/8/layout/default"/>
    <dgm:cxn modelId="{2C71C32B-CBB0-480E-A144-CBB562D18965}" type="presParOf" srcId="{B7ED64F4-37D1-4439-89B7-995D35AFE520}" destId="{1F21BF8A-3CCD-46B8-A7C9-8BF690BAFA15}" srcOrd="1" destOrd="0" presId="urn:microsoft.com/office/officeart/2005/8/layout/default"/>
    <dgm:cxn modelId="{778769BD-5455-4FBF-8C54-06A1C744FEFF}" type="presParOf" srcId="{B7ED64F4-37D1-4439-89B7-995D35AFE520}" destId="{5C9E21BB-0181-4732-924E-F7E9F5B2E8EF}" srcOrd="2" destOrd="0" presId="urn:microsoft.com/office/officeart/2005/8/layout/default"/>
    <dgm:cxn modelId="{6C3D1C02-F797-4FF0-A1EB-90D3F0D5D9A1}" type="presParOf" srcId="{B7ED64F4-37D1-4439-89B7-995D35AFE520}" destId="{11228EE2-0370-4BC5-9DE7-7A46E838C008}" srcOrd="3" destOrd="0" presId="urn:microsoft.com/office/officeart/2005/8/layout/default"/>
    <dgm:cxn modelId="{AF498F34-70F7-44FE-AF0B-118A31C133EA}" type="presParOf" srcId="{B7ED64F4-37D1-4439-89B7-995D35AFE520}" destId="{56FF62A7-D875-45E1-8809-7934A964A497}" srcOrd="4" destOrd="0" presId="urn:microsoft.com/office/officeart/2005/8/layout/default"/>
    <dgm:cxn modelId="{06F8BF49-485E-4B96-8E88-25F59CD32C68}" type="presParOf" srcId="{B7ED64F4-37D1-4439-89B7-995D35AFE520}" destId="{978367BC-8471-4802-B3F3-46A4F0CD6E59}" srcOrd="5" destOrd="0" presId="urn:microsoft.com/office/officeart/2005/8/layout/default"/>
    <dgm:cxn modelId="{90FBED00-C5D4-438A-B8A1-600FCE5EAF58}" type="presParOf" srcId="{B7ED64F4-37D1-4439-89B7-995D35AFE520}" destId="{64C24E9B-20FE-4117-97A5-98CF88FEC9B4}" srcOrd="6" destOrd="0" presId="urn:microsoft.com/office/officeart/2005/8/layout/default"/>
    <dgm:cxn modelId="{E812DA2C-61AD-405A-91D2-143A9CBAF2BD}" type="presParOf" srcId="{B7ED64F4-37D1-4439-89B7-995D35AFE520}" destId="{0706F365-E974-4BD3-AB13-08558C8146D7}" srcOrd="7" destOrd="0" presId="urn:microsoft.com/office/officeart/2005/8/layout/default"/>
    <dgm:cxn modelId="{74F1E8B1-960C-48F8-8DF7-F5D7184A2A20}" type="presParOf" srcId="{B7ED64F4-37D1-4439-89B7-995D35AFE520}" destId="{B0386A4F-641E-431A-8669-A08FE1B8AF41}" srcOrd="8" destOrd="0" presId="urn:microsoft.com/office/officeart/2005/8/layout/default"/>
    <dgm:cxn modelId="{64E4AC4E-9ED4-40B3-8C2B-40836F861CDD}" type="presParOf" srcId="{B7ED64F4-37D1-4439-89B7-995D35AFE520}" destId="{6EE79BE5-7F3B-4F14-B67A-C89196FE90B7}" srcOrd="9" destOrd="0" presId="urn:microsoft.com/office/officeart/2005/8/layout/default"/>
    <dgm:cxn modelId="{C904FD58-5E03-44AD-970F-009057CCFCA2}" type="presParOf" srcId="{B7ED64F4-37D1-4439-89B7-995D35AFE520}" destId="{E68C95D6-2739-455C-8700-2682FD2C2FEE}"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FFC4CBB-DDAA-4C4E-BFAC-A566E6DCB88C}" type="doc">
      <dgm:prSet loTypeId="urn:microsoft.com/office/officeart/2005/8/layout/list1" loCatId="list" qsTypeId="urn:microsoft.com/office/officeart/2005/8/quickstyle/simple4" qsCatId="simple" csTypeId="urn:microsoft.com/office/officeart/2005/8/colors/accent0_3" csCatId="mainScheme" phldr="1"/>
      <dgm:spPr/>
      <dgm:t>
        <a:bodyPr/>
        <a:lstStyle/>
        <a:p>
          <a:endParaRPr lang="en-US"/>
        </a:p>
      </dgm:t>
    </dgm:pt>
    <dgm:pt modelId="{D9A41778-A5D2-4437-9CD3-D4932A9778A7}">
      <dgm:prSet/>
      <dgm:spPr/>
      <dgm:t>
        <a:bodyPr/>
        <a:lstStyle/>
        <a:p>
          <a:r>
            <a:rPr lang="es-AR"/>
            <a:t>VPPB</a:t>
          </a:r>
          <a:endParaRPr lang="en-US"/>
        </a:p>
      </dgm:t>
    </dgm:pt>
    <dgm:pt modelId="{1B9F4C34-B4A2-46CB-A8DA-6466748167EF}" type="parTrans" cxnId="{4554C293-0BB2-4114-B426-9AC329B5CD23}">
      <dgm:prSet/>
      <dgm:spPr/>
      <dgm:t>
        <a:bodyPr/>
        <a:lstStyle/>
        <a:p>
          <a:endParaRPr lang="en-US"/>
        </a:p>
      </dgm:t>
    </dgm:pt>
    <dgm:pt modelId="{76652E8C-3BBD-4034-80E9-FCEE9532BBBD}" type="sibTrans" cxnId="{4554C293-0BB2-4114-B426-9AC329B5CD23}">
      <dgm:prSet/>
      <dgm:spPr/>
      <dgm:t>
        <a:bodyPr/>
        <a:lstStyle/>
        <a:p>
          <a:endParaRPr lang="en-US"/>
        </a:p>
      </dgm:t>
    </dgm:pt>
    <dgm:pt modelId="{C0B382ED-7A21-4A52-A84A-89BCF39F6D0F}">
      <dgm:prSet/>
      <dgm:spPr/>
      <dgm:t>
        <a:bodyPr/>
        <a:lstStyle/>
        <a:p>
          <a:r>
            <a:rPr lang="es-AR"/>
            <a:t>Paresia vestibular unilateral</a:t>
          </a:r>
          <a:endParaRPr lang="en-US"/>
        </a:p>
      </dgm:t>
    </dgm:pt>
    <dgm:pt modelId="{74519682-01E9-4E12-90AD-3EF59B90AE48}" type="parTrans" cxnId="{B196B7B8-9FFA-4B7C-BF73-6819A9FA98E2}">
      <dgm:prSet/>
      <dgm:spPr/>
      <dgm:t>
        <a:bodyPr/>
        <a:lstStyle/>
        <a:p>
          <a:endParaRPr lang="en-US"/>
        </a:p>
      </dgm:t>
    </dgm:pt>
    <dgm:pt modelId="{B0B0BAC8-112B-4765-9808-F1EF2B872D5F}" type="sibTrans" cxnId="{B196B7B8-9FFA-4B7C-BF73-6819A9FA98E2}">
      <dgm:prSet/>
      <dgm:spPr/>
      <dgm:t>
        <a:bodyPr/>
        <a:lstStyle/>
        <a:p>
          <a:endParaRPr lang="en-US"/>
        </a:p>
      </dgm:t>
    </dgm:pt>
    <dgm:pt modelId="{F6D75EFA-BBAF-408D-B410-54BA5DC8CD49}">
      <dgm:prSet/>
      <dgm:spPr/>
      <dgm:t>
        <a:bodyPr/>
        <a:lstStyle/>
        <a:p>
          <a:r>
            <a:rPr lang="es-AR"/>
            <a:t>Menière</a:t>
          </a:r>
          <a:endParaRPr lang="en-US"/>
        </a:p>
      </dgm:t>
    </dgm:pt>
    <dgm:pt modelId="{3EB0407B-2538-48DC-B0A3-61E17D2EE2D7}" type="parTrans" cxnId="{33F793B4-F04B-47B7-8028-D404E281D8D4}">
      <dgm:prSet/>
      <dgm:spPr/>
      <dgm:t>
        <a:bodyPr/>
        <a:lstStyle/>
        <a:p>
          <a:endParaRPr lang="en-US"/>
        </a:p>
      </dgm:t>
    </dgm:pt>
    <dgm:pt modelId="{552E40DF-2ACA-4707-AC1E-81E92E25D462}" type="sibTrans" cxnId="{33F793B4-F04B-47B7-8028-D404E281D8D4}">
      <dgm:prSet/>
      <dgm:spPr/>
      <dgm:t>
        <a:bodyPr/>
        <a:lstStyle/>
        <a:p>
          <a:endParaRPr lang="en-US"/>
        </a:p>
      </dgm:t>
    </dgm:pt>
    <dgm:pt modelId="{8D188D27-F42D-4BF8-8E9D-C317D4FB366B}">
      <dgm:prSet/>
      <dgm:spPr/>
      <dgm:t>
        <a:bodyPr/>
        <a:lstStyle/>
        <a:p>
          <a:r>
            <a:rPr lang="es-AR"/>
            <a:t>Paresia vestibular bilateral</a:t>
          </a:r>
          <a:endParaRPr lang="en-US"/>
        </a:p>
      </dgm:t>
    </dgm:pt>
    <dgm:pt modelId="{C6B4B29E-EFF5-40E9-8B8E-9E25337D9476}" type="parTrans" cxnId="{5A853DCF-4BC0-4E0F-A0E5-899F09D1EE88}">
      <dgm:prSet/>
      <dgm:spPr/>
      <dgm:t>
        <a:bodyPr/>
        <a:lstStyle/>
        <a:p>
          <a:endParaRPr lang="en-US"/>
        </a:p>
      </dgm:t>
    </dgm:pt>
    <dgm:pt modelId="{84E47F9D-D3C0-46D8-8560-5F1B5CB9F16B}" type="sibTrans" cxnId="{5A853DCF-4BC0-4E0F-A0E5-899F09D1EE88}">
      <dgm:prSet/>
      <dgm:spPr/>
      <dgm:t>
        <a:bodyPr/>
        <a:lstStyle/>
        <a:p>
          <a:endParaRPr lang="en-US"/>
        </a:p>
      </dgm:t>
    </dgm:pt>
    <dgm:pt modelId="{1C1D9731-2234-4034-986C-8ECDFC7D1D98}" type="pres">
      <dgm:prSet presAssocID="{7FFC4CBB-DDAA-4C4E-BFAC-A566E6DCB88C}" presName="linear" presStyleCnt="0">
        <dgm:presLayoutVars>
          <dgm:dir/>
          <dgm:animLvl val="lvl"/>
          <dgm:resizeHandles val="exact"/>
        </dgm:presLayoutVars>
      </dgm:prSet>
      <dgm:spPr/>
    </dgm:pt>
    <dgm:pt modelId="{A729A797-C4D3-4596-A21E-E8226B7F1EFF}" type="pres">
      <dgm:prSet presAssocID="{D9A41778-A5D2-4437-9CD3-D4932A9778A7}" presName="parentLin" presStyleCnt="0"/>
      <dgm:spPr/>
    </dgm:pt>
    <dgm:pt modelId="{43202748-417F-49E4-A5E3-D059E87E602F}" type="pres">
      <dgm:prSet presAssocID="{D9A41778-A5D2-4437-9CD3-D4932A9778A7}" presName="parentLeftMargin" presStyleLbl="node1" presStyleIdx="0" presStyleCnt="4"/>
      <dgm:spPr/>
    </dgm:pt>
    <dgm:pt modelId="{04C3008E-F93E-4C1E-90B9-FDBE7FE39B94}" type="pres">
      <dgm:prSet presAssocID="{D9A41778-A5D2-4437-9CD3-D4932A9778A7}" presName="parentText" presStyleLbl="node1" presStyleIdx="0" presStyleCnt="4">
        <dgm:presLayoutVars>
          <dgm:chMax val="0"/>
          <dgm:bulletEnabled val="1"/>
        </dgm:presLayoutVars>
      </dgm:prSet>
      <dgm:spPr/>
    </dgm:pt>
    <dgm:pt modelId="{8C6EF95C-CD2F-4715-8FAF-B20E07D00A8A}" type="pres">
      <dgm:prSet presAssocID="{D9A41778-A5D2-4437-9CD3-D4932A9778A7}" presName="negativeSpace" presStyleCnt="0"/>
      <dgm:spPr/>
    </dgm:pt>
    <dgm:pt modelId="{FCDFBD00-2147-4DE9-937D-4FD7301EDCCA}" type="pres">
      <dgm:prSet presAssocID="{D9A41778-A5D2-4437-9CD3-D4932A9778A7}" presName="childText" presStyleLbl="conFgAcc1" presStyleIdx="0" presStyleCnt="4">
        <dgm:presLayoutVars>
          <dgm:bulletEnabled val="1"/>
        </dgm:presLayoutVars>
      </dgm:prSet>
      <dgm:spPr/>
    </dgm:pt>
    <dgm:pt modelId="{21280F2F-1E00-4FAB-94A8-02064257B30E}" type="pres">
      <dgm:prSet presAssocID="{76652E8C-3BBD-4034-80E9-FCEE9532BBBD}" presName="spaceBetweenRectangles" presStyleCnt="0"/>
      <dgm:spPr/>
    </dgm:pt>
    <dgm:pt modelId="{B6B93F22-C81B-4174-8D00-EE009099E6D4}" type="pres">
      <dgm:prSet presAssocID="{C0B382ED-7A21-4A52-A84A-89BCF39F6D0F}" presName="parentLin" presStyleCnt="0"/>
      <dgm:spPr/>
    </dgm:pt>
    <dgm:pt modelId="{ABC0F11B-471B-4393-9B8F-2727CAA43540}" type="pres">
      <dgm:prSet presAssocID="{C0B382ED-7A21-4A52-A84A-89BCF39F6D0F}" presName="parentLeftMargin" presStyleLbl="node1" presStyleIdx="0" presStyleCnt="4"/>
      <dgm:spPr/>
    </dgm:pt>
    <dgm:pt modelId="{08DBE451-AF87-4784-A996-D4E5685BE807}" type="pres">
      <dgm:prSet presAssocID="{C0B382ED-7A21-4A52-A84A-89BCF39F6D0F}" presName="parentText" presStyleLbl="node1" presStyleIdx="1" presStyleCnt="4">
        <dgm:presLayoutVars>
          <dgm:chMax val="0"/>
          <dgm:bulletEnabled val="1"/>
        </dgm:presLayoutVars>
      </dgm:prSet>
      <dgm:spPr/>
    </dgm:pt>
    <dgm:pt modelId="{C7F10A93-1045-455A-B108-84E664FDF6E7}" type="pres">
      <dgm:prSet presAssocID="{C0B382ED-7A21-4A52-A84A-89BCF39F6D0F}" presName="negativeSpace" presStyleCnt="0"/>
      <dgm:spPr/>
    </dgm:pt>
    <dgm:pt modelId="{91BEF114-692E-4180-87FB-AC62DD15AB20}" type="pres">
      <dgm:prSet presAssocID="{C0B382ED-7A21-4A52-A84A-89BCF39F6D0F}" presName="childText" presStyleLbl="conFgAcc1" presStyleIdx="1" presStyleCnt="4">
        <dgm:presLayoutVars>
          <dgm:bulletEnabled val="1"/>
        </dgm:presLayoutVars>
      </dgm:prSet>
      <dgm:spPr/>
    </dgm:pt>
    <dgm:pt modelId="{AE083487-3A87-495F-95E1-F903C11E98CB}" type="pres">
      <dgm:prSet presAssocID="{B0B0BAC8-112B-4765-9808-F1EF2B872D5F}" presName="spaceBetweenRectangles" presStyleCnt="0"/>
      <dgm:spPr/>
    </dgm:pt>
    <dgm:pt modelId="{3A73F740-B474-4E5F-94E4-AC2F99B24031}" type="pres">
      <dgm:prSet presAssocID="{F6D75EFA-BBAF-408D-B410-54BA5DC8CD49}" presName="parentLin" presStyleCnt="0"/>
      <dgm:spPr/>
    </dgm:pt>
    <dgm:pt modelId="{288EA425-8BCA-484E-94F7-FAF140E0E302}" type="pres">
      <dgm:prSet presAssocID="{F6D75EFA-BBAF-408D-B410-54BA5DC8CD49}" presName="parentLeftMargin" presStyleLbl="node1" presStyleIdx="1" presStyleCnt="4"/>
      <dgm:spPr/>
    </dgm:pt>
    <dgm:pt modelId="{418B0442-8FE3-4280-A272-9E5773DA5449}" type="pres">
      <dgm:prSet presAssocID="{F6D75EFA-BBAF-408D-B410-54BA5DC8CD49}" presName="parentText" presStyleLbl="node1" presStyleIdx="2" presStyleCnt="4">
        <dgm:presLayoutVars>
          <dgm:chMax val="0"/>
          <dgm:bulletEnabled val="1"/>
        </dgm:presLayoutVars>
      </dgm:prSet>
      <dgm:spPr/>
    </dgm:pt>
    <dgm:pt modelId="{064ACD10-BC17-48E8-A60B-256611176864}" type="pres">
      <dgm:prSet presAssocID="{F6D75EFA-BBAF-408D-B410-54BA5DC8CD49}" presName="negativeSpace" presStyleCnt="0"/>
      <dgm:spPr/>
    </dgm:pt>
    <dgm:pt modelId="{922D5C88-D46C-42BB-BF18-65FFBDB007B7}" type="pres">
      <dgm:prSet presAssocID="{F6D75EFA-BBAF-408D-B410-54BA5DC8CD49}" presName="childText" presStyleLbl="conFgAcc1" presStyleIdx="2" presStyleCnt="4">
        <dgm:presLayoutVars>
          <dgm:bulletEnabled val="1"/>
        </dgm:presLayoutVars>
      </dgm:prSet>
      <dgm:spPr/>
    </dgm:pt>
    <dgm:pt modelId="{F2316585-DFDF-4F32-95AA-E80942BC51ED}" type="pres">
      <dgm:prSet presAssocID="{552E40DF-2ACA-4707-AC1E-81E92E25D462}" presName="spaceBetweenRectangles" presStyleCnt="0"/>
      <dgm:spPr/>
    </dgm:pt>
    <dgm:pt modelId="{5339FBED-D674-407B-B6F0-D6EE0B760991}" type="pres">
      <dgm:prSet presAssocID="{8D188D27-F42D-4BF8-8E9D-C317D4FB366B}" presName="parentLin" presStyleCnt="0"/>
      <dgm:spPr/>
    </dgm:pt>
    <dgm:pt modelId="{EF0850FE-89B7-4D3E-9A42-B4262E1BF223}" type="pres">
      <dgm:prSet presAssocID="{8D188D27-F42D-4BF8-8E9D-C317D4FB366B}" presName="parentLeftMargin" presStyleLbl="node1" presStyleIdx="2" presStyleCnt="4"/>
      <dgm:spPr/>
    </dgm:pt>
    <dgm:pt modelId="{1B214D87-AD3C-4174-8DD4-CFFC175CB042}" type="pres">
      <dgm:prSet presAssocID="{8D188D27-F42D-4BF8-8E9D-C317D4FB366B}" presName="parentText" presStyleLbl="node1" presStyleIdx="3" presStyleCnt="4">
        <dgm:presLayoutVars>
          <dgm:chMax val="0"/>
          <dgm:bulletEnabled val="1"/>
        </dgm:presLayoutVars>
      </dgm:prSet>
      <dgm:spPr/>
    </dgm:pt>
    <dgm:pt modelId="{4F6A74EE-5781-46A0-B30B-06CFC7416AFA}" type="pres">
      <dgm:prSet presAssocID="{8D188D27-F42D-4BF8-8E9D-C317D4FB366B}" presName="negativeSpace" presStyleCnt="0"/>
      <dgm:spPr/>
    </dgm:pt>
    <dgm:pt modelId="{2FBB0421-D445-4B2E-BAA1-900F718A745A}" type="pres">
      <dgm:prSet presAssocID="{8D188D27-F42D-4BF8-8E9D-C317D4FB366B}" presName="childText" presStyleLbl="conFgAcc1" presStyleIdx="3" presStyleCnt="4">
        <dgm:presLayoutVars>
          <dgm:bulletEnabled val="1"/>
        </dgm:presLayoutVars>
      </dgm:prSet>
      <dgm:spPr/>
    </dgm:pt>
  </dgm:ptLst>
  <dgm:cxnLst>
    <dgm:cxn modelId="{0B05E801-4DBE-484A-88E5-D0FABF52F7CD}" type="presOf" srcId="{C0B382ED-7A21-4A52-A84A-89BCF39F6D0F}" destId="{ABC0F11B-471B-4393-9B8F-2727CAA43540}" srcOrd="0" destOrd="0" presId="urn:microsoft.com/office/officeart/2005/8/layout/list1"/>
    <dgm:cxn modelId="{BCD4951E-D67E-4E3F-ACD5-920376E94BE3}" type="presOf" srcId="{8D188D27-F42D-4BF8-8E9D-C317D4FB366B}" destId="{1B214D87-AD3C-4174-8DD4-CFFC175CB042}" srcOrd="1" destOrd="0" presId="urn:microsoft.com/office/officeart/2005/8/layout/list1"/>
    <dgm:cxn modelId="{5FBD482B-F1DD-4AB7-A68F-AB297ED68BE0}" type="presOf" srcId="{D9A41778-A5D2-4437-9CD3-D4932A9778A7}" destId="{04C3008E-F93E-4C1E-90B9-FDBE7FE39B94}" srcOrd="1" destOrd="0" presId="urn:microsoft.com/office/officeart/2005/8/layout/list1"/>
    <dgm:cxn modelId="{600FD833-BD58-4BA9-BC0E-C6D5EDCD8544}" type="presOf" srcId="{7FFC4CBB-DDAA-4C4E-BFAC-A566E6DCB88C}" destId="{1C1D9731-2234-4034-986C-8ECDFC7D1D98}" srcOrd="0" destOrd="0" presId="urn:microsoft.com/office/officeart/2005/8/layout/list1"/>
    <dgm:cxn modelId="{549C1D44-B498-481D-8771-2D6EB6B9E2A9}" type="presOf" srcId="{F6D75EFA-BBAF-408D-B410-54BA5DC8CD49}" destId="{418B0442-8FE3-4280-A272-9E5773DA5449}" srcOrd="1" destOrd="0" presId="urn:microsoft.com/office/officeart/2005/8/layout/list1"/>
    <dgm:cxn modelId="{5ABE5F47-EFA9-4D11-AEF8-52AFD6068E55}" type="presOf" srcId="{D9A41778-A5D2-4437-9CD3-D4932A9778A7}" destId="{43202748-417F-49E4-A5E3-D059E87E602F}" srcOrd="0" destOrd="0" presId="urn:microsoft.com/office/officeart/2005/8/layout/list1"/>
    <dgm:cxn modelId="{F01E2E51-1861-4B1B-BFB2-13E71DAE5686}" type="presOf" srcId="{C0B382ED-7A21-4A52-A84A-89BCF39F6D0F}" destId="{08DBE451-AF87-4784-A996-D4E5685BE807}" srcOrd="1" destOrd="0" presId="urn:microsoft.com/office/officeart/2005/8/layout/list1"/>
    <dgm:cxn modelId="{4554C293-0BB2-4114-B426-9AC329B5CD23}" srcId="{7FFC4CBB-DDAA-4C4E-BFAC-A566E6DCB88C}" destId="{D9A41778-A5D2-4437-9CD3-D4932A9778A7}" srcOrd="0" destOrd="0" parTransId="{1B9F4C34-B4A2-46CB-A8DA-6466748167EF}" sibTransId="{76652E8C-3BBD-4034-80E9-FCEE9532BBBD}"/>
    <dgm:cxn modelId="{9BA91FB4-A0CB-4A82-8089-1E96B66BBE8C}" type="presOf" srcId="{8D188D27-F42D-4BF8-8E9D-C317D4FB366B}" destId="{EF0850FE-89B7-4D3E-9A42-B4262E1BF223}" srcOrd="0" destOrd="0" presId="urn:microsoft.com/office/officeart/2005/8/layout/list1"/>
    <dgm:cxn modelId="{33F793B4-F04B-47B7-8028-D404E281D8D4}" srcId="{7FFC4CBB-DDAA-4C4E-BFAC-A566E6DCB88C}" destId="{F6D75EFA-BBAF-408D-B410-54BA5DC8CD49}" srcOrd="2" destOrd="0" parTransId="{3EB0407B-2538-48DC-B0A3-61E17D2EE2D7}" sibTransId="{552E40DF-2ACA-4707-AC1E-81E92E25D462}"/>
    <dgm:cxn modelId="{B196B7B8-9FFA-4B7C-BF73-6819A9FA98E2}" srcId="{7FFC4CBB-DDAA-4C4E-BFAC-A566E6DCB88C}" destId="{C0B382ED-7A21-4A52-A84A-89BCF39F6D0F}" srcOrd="1" destOrd="0" parTransId="{74519682-01E9-4E12-90AD-3EF59B90AE48}" sibTransId="{B0B0BAC8-112B-4765-9808-F1EF2B872D5F}"/>
    <dgm:cxn modelId="{C9F777CA-876B-4C08-B921-C4699ABDBA7F}" type="presOf" srcId="{F6D75EFA-BBAF-408D-B410-54BA5DC8CD49}" destId="{288EA425-8BCA-484E-94F7-FAF140E0E302}" srcOrd="0" destOrd="0" presId="urn:microsoft.com/office/officeart/2005/8/layout/list1"/>
    <dgm:cxn modelId="{5A853DCF-4BC0-4E0F-A0E5-899F09D1EE88}" srcId="{7FFC4CBB-DDAA-4C4E-BFAC-A566E6DCB88C}" destId="{8D188D27-F42D-4BF8-8E9D-C317D4FB366B}" srcOrd="3" destOrd="0" parTransId="{C6B4B29E-EFF5-40E9-8B8E-9E25337D9476}" sibTransId="{84E47F9D-D3C0-46D8-8560-5F1B5CB9F16B}"/>
    <dgm:cxn modelId="{DAC78188-0D30-442D-996F-25F5F05138CF}" type="presParOf" srcId="{1C1D9731-2234-4034-986C-8ECDFC7D1D98}" destId="{A729A797-C4D3-4596-A21E-E8226B7F1EFF}" srcOrd="0" destOrd="0" presId="urn:microsoft.com/office/officeart/2005/8/layout/list1"/>
    <dgm:cxn modelId="{5817D6A1-0530-495E-96E0-1237FF6A28F9}" type="presParOf" srcId="{A729A797-C4D3-4596-A21E-E8226B7F1EFF}" destId="{43202748-417F-49E4-A5E3-D059E87E602F}" srcOrd="0" destOrd="0" presId="urn:microsoft.com/office/officeart/2005/8/layout/list1"/>
    <dgm:cxn modelId="{2D800FAF-2D45-4818-A725-BC52F0919E85}" type="presParOf" srcId="{A729A797-C4D3-4596-A21E-E8226B7F1EFF}" destId="{04C3008E-F93E-4C1E-90B9-FDBE7FE39B94}" srcOrd="1" destOrd="0" presId="urn:microsoft.com/office/officeart/2005/8/layout/list1"/>
    <dgm:cxn modelId="{D375E7F0-C696-4D8C-BA8D-735D6CC8F928}" type="presParOf" srcId="{1C1D9731-2234-4034-986C-8ECDFC7D1D98}" destId="{8C6EF95C-CD2F-4715-8FAF-B20E07D00A8A}" srcOrd="1" destOrd="0" presId="urn:microsoft.com/office/officeart/2005/8/layout/list1"/>
    <dgm:cxn modelId="{63833271-831F-453B-B79B-34EB9252AEA3}" type="presParOf" srcId="{1C1D9731-2234-4034-986C-8ECDFC7D1D98}" destId="{FCDFBD00-2147-4DE9-937D-4FD7301EDCCA}" srcOrd="2" destOrd="0" presId="urn:microsoft.com/office/officeart/2005/8/layout/list1"/>
    <dgm:cxn modelId="{0CF8E4E2-CA21-4F4B-B3D7-A6ED7AD75536}" type="presParOf" srcId="{1C1D9731-2234-4034-986C-8ECDFC7D1D98}" destId="{21280F2F-1E00-4FAB-94A8-02064257B30E}" srcOrd="3" destOrd="0" presId="urn:microsoft.com/office/officeart/2005/8/layout/list1"/>
    <dgm:cxn modelId="{E90DCBF6-2D46-42E8-BEFB-DB0D9479EDD2}" type="presParOf" srcId="{1C1D9731-2234-4034-986C-8ECDFC7D1D98}" destId="{B6B93F22-C81B-4174-8D00-EE009099E6D4}" srcOrd="4" destOrd="0" presId="urn:microsoft.com/office/officeart/2005/8/layout/list1"/>
    <dgm:cxn modelId="{D68F9068-8089-4B49-8440-961138885446}" type="presParOf" srcId="{B6B93F22-C81B-4174-8D00-EE009099E6D4}" destId="{ABC0F11B-471B-4393-9B8F-2727CAA43540}" srcOrd="0" destOrd="0" presId="urn:microsoft.com/office/officeart/2005/8/layout/list1"/>
    <dgm:cxn modelId="{FD8F08C5-A461-4E6D-9CE0-693A6557367E}" type="presParOf" srcId="{B6B93F22-C81B-4174-8D00-EE009099E6D4}" destId="{08DBE451-AF87-4784-A996-D4E5685BE807}" srcOrd="1" destOrd="0" presId="urn:microsoft.com/office/officeart/2005/8/layout/list1"/>
    <dgm:cxn modelId="{B1A3ED79-7465-47DE-AFD6-0AB5CBA37309}" type="presParOf" srcId="{1C1D9731-2234-4034-986C-8ECDFC7D1D98}" destId="{C7F10A93-1045-455A-B108-84E664FDF6E7}" srcOrd="5" destOrd="0" presId="urn:microsoft.com/office/officeart/2005/8/layout/list1"/>
    <dgm:cxn modelId="{A0EAE1C7-563A-478A-85EA-6AEEBAD73F81}" type="presParOf" srcId="{1C1D9731-2234-4034-986C-8ECDFC7D1D98}" destId="{91BEF114-692E-4180-87FB-AC62DD15AB20}" srcOrd="6" destOrd="0" presId="urn:microsoft.com/office/officeart/2005/8/layout/list1"/>
    <dgm:cxn modelId="{8CABF146-F4EE-4B55-B026-EFBBCA479AE9}" type="presParOf" srcId="{1C1D9731-2234-4034-986C-8ECDFC7D1D98}" destId="{AE083487-3A87-495F-95E1-F903C11E98CB}" srcOrd="7" destOrd="0" presId="urn:microsoft.com/office/officeart/2005/8/layout/list1"/>
    <dgm:cxn modelId="{C6C377C5-DC50-4A4B-A475-CB7E1F848356}" type="presParOf" srcId="{1C1D9731-2234-4034-986C-8ECDFC7D1D98}" destId="{3A73F740-B474-4E5F-94E4-AC2F99B24031}" srcOrd="8" destOrd="0" presId="urn:microsoft.com/office/officeart/2005/8/layout/list1"/>
    <dgm:cxn modelId="{ABF8E123-AAFB-42B2-A247-4EEC2A921D1D}" type="presParOf" srcId="{3A73F740-B474-4E5F-94E4-AC2F99B24031}" destId="{288EA425-8BCA-484E-94F7-FAF140E0E302}" srcOrd="0" destOrd="0" presId="urn:microsoft.com/office/officeart/2005/8/layout/list1"/>
    <dgm:cxn modelId="{B74FD8A9-8282-4313-9AE9-A11AE9DCCF69}" type="presParOf" srcId="{3A73F740-B474-4E5F-94E4-AC2F99B24031}" destId="{418B0442-8FE3-4280-A272-9E5773DA5449}" srcOrd="1" destOrd="0" presId="urn:microsoft.com/office/officeart/2005/8/layout/list1"/>
    <dgm:cxn modelId="{0B42F678-DED2-484E-82D1-7A8AF00082C9}" type="presParOf" srcId="{1C1D9731-2234-4034-986C-8ECDFC7D1D98}" destId="{064ACD10-BC17-48E8-A60B-256611176864}" srcOrd="9" destOrd="0" presId="urn:microsoft.com/office/officeart/2005/8/layout/list1"/>
    <dgm:cxn modelId="{BDB7C2A5-2F77-41E0-835B-29AD69C320C9}" type="presParOf" srcId="{1C1D9731-2234-4034-986C-8ECDFC7D1D98}" destId="{922D5C88-D46C-42BB-BF18-65FFBDB007B7}" srcOrd="10" destOrd="0" presId="urn:microsoft.com/office/officeart/2005/8/layout/list1"/>
    <dgm:cxn modelId="{BCAA89F5-BF80-4094-BA70-D7F623BD4DE5}" type="presParOf" srcId="{1C1D9731-2234-4034-986C-8ECDFC7D1D98}" destId="{F2316585-DFDF-4F32-95AA-E80942BC51ED}" srcOrd="11" destOrd="0" presId="urn:microsoft.com/office/officeart/2005/8/layout/list1"/>
    <dgm:cxn modelId="{FA15D63A-5353-404B-8A90-34A5AE002A92}" type="presParOf" srcId="{1C1D9731-2234-4034-986C-8ECDFC7D1D98}" destId="{5339FBED-D674-407B-B6F0-D6EE0B760991}" srcOrd="12" destOrd="0" presId="urn:microsoft.com/office/officeart/2005/8/layout/list1"/>
    <dgm:cxn modelId="{08C6FC09-7CA2-4958-947D-04F0D7BA95B4}" type="presParOf" srcId="{5339FBED-D674-407B-B6F0-D6EE0B760991}" destId="{EF0850FE-89B7-4D3E-9A42-B4262E1BF223}" srcOrd="0" destOrd="0" presId="urn:microsoft.com/office/officeart/2005/8/layout/list1"/>
    <dgm:cxn modelId="{1CC5ED23-3B75-41CE-B151-02806C4A23DA}" type="presParOf" srcId="{5339FBED-D674-407B-B6F0-D6EE0B760991}" destId="{1B214D87-AD3C-4174-8DD4-CFFC175CB042}" srcOrd="1" destOrd="0" presId="urn:microsoft.com/office/officeart/2005/8/layout/list1"/>
    <dgm:cxn modelId="{B9B26C9D-33A5-4D7E-A2DF-7C5ED3EAF1D0}" type="presParOf" srcId="{1C1D9731-2234-4034-986C-8ECDFC7D1D98}" destId="{4F6A74EE-5781-46A0-B30B-06CFC7416AFA}" srcOrd="13" destOrd="0" presId="urn:microsoft.com/office/officeart/2005/8/layout/list1"/>
    <dgm:cxn modelId="{2F2EF121-76E2-4868-B61B-D0735C3BF3B9}" type="presParOf" srcId="{1C1D9731-2234-4034-986C-8ECDFC7D1D98}" destId="{2FBB0421-D445-4B2E-BAA1-900F718A745A}"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A650FB2-AAB9-45C7-A258-6202D1023E89}" type="doc">
      <dgm:prSet loTypeId="urn:microsoft.com/office/officeart/2008/layout/LinedList" loCatId="list" qsTypeId="urn:microsoft.com/office/officeart/2005/8/quickstyle/simple4" qsCatId="simple" csTypeId="urn:microsoft.com/office/officeart/2005/8/colors/accent0_3" csCatId="mainScheme"/>
      <dgm:spPr/>
      <dgm:t>
        <a:bodyPr/>
        <a:lstStyle/>
        <a:p>
          <a:endParaRPr lang="en-US"/>
        </a:p>
      </dgm:t>
    </dgm:pt>
    <dgm:pt modelId="{BD56C759-B564-48F3-ABF6-296C834E9606}">
      <dgm:prSet/>
      <dgm:spPr/>
      <dgm:t>
        <a:bodyPr/>
        <a:lstStyle/>
        <a:p>
          <a:r>
            <a:rPr lang="es-AR"/>
            <a:t>AICA</a:t>
          </a:r>
          <a:endParaRPr lang="en-US"/>
        </a:p>
      </dgm:t>
    </dgm:pt>
    <dgm:pt modelId="{92A358AB-CBF2-4228-B140-35D80E4630BF}" type="parTrans" cxnId="{B9E6F63E-5487-4A07-A346-CE103DB185CA}">
      <dgm:prSet/>
      <dgm:spPr/>
      <dgm:t>
        <a:bodyPr/>
        <a:lstStyle/>
        <a:p>
          <a:endParaRPr lang="en-US"/>
        </a:p>
      </dgm:t>
    </dgm:pt>
    <dgm:pt modelId="{BC427323-C7BB-4F85-9685-2CBFF0868E4B}" type="sibTrans" cxnId="{B9E6F63E-5487-4A07-A346-CE103DB185CA}">
      <dgm:prSet/>
      <dgm:spPr/>
      <dgm:t>
        <a:bodyPr/>
        <a:lstStyle/>
        <a:p>
          <a:endParaRPr lang="en-US"/>
        </a:p>
      </dgm:t>
    </dgm:pt>
    <dgm:pt modelId="{6E461735-C73A-4F38-9C32-20D5BB89F369}">
      <dgm:prSet/>
      <dgm:spPr/>
      <dgm:t>
        <a:bodyPr/>
        <a:lstStyle/>
        <a:p>
          <a:r>
            <a:rPr lang="es-AR"/>
            <a:t>PICA</a:t>
          </a:r>
          <a:endParaRPr lang="en-US"/>
        </a:p>
      </dgm:t>
    </dgm:pt>
    <dgm:pt modelId="{D8DC0C50-E2CA-44DF-9490-9C6B24324589}" type="parTrans" cxnId="{3C46F7C9-C483-4BAF-AC8A-AFC0C69547CC}">
      <dgm:prSet/>
      <dgm:spPr/>
      <dgm:t>
        <a:bodyPr/>
        <a:lstStyle/>
        <a:p>
          <a:endParaRPr lang="en-US"/>
        </a:p>
      </dgm:t>
    </dgm:pt>
    <dgm:pt modelId="{0BB88FC8-84AB-4301-8C07-89687F44ADB1}" type="sibTrans" cxnId="{3C46F7C9-C483-4BAF-AC8A-AFC0C69547CC}">
      <dgm:prSet/>
      <dgm:spPr/>
      <dgm:t>
        <a:bodyPr/>
        <a:lstStyle/>
        <a:p>
          <a:endParaRPr lang="en-US"/>
        </a:p>
      </dgm:t>
    </dgm:pt>
    <dgm:pt modelId="{541D52BA-CD46-439A-941A-00F6E916E2CF}">
      <dgm:prSet/>
      <dgm:spPr/>
      <dgm:t>
        <a:bodyPr/>
        <a:lstStyle/>
        <a:p>
          <a:r>
            <a:rPr lang="es-AR"/>
            <a:t>A. CEREBELOSA SUPERIOR</a:t>
          </a:r>
          <a:endParaRPr lang="en-US"/>
        </a:p>
      </dgm:t>
    </dgm:pt>
    <dgm:pt modelId="{F7D8F7A3-6E52-4729-B215-9EFF26C43822}" type="parTrans" cxnId="{A1730F30-D528-4019-B40B-8137DA76B8C8}">
      <dgm:prSet/>
      <dgm:spPr/>
      <dgm:t>
        <a:bodyPr/>
        <a:lstStyle/>
        <a:p>
          <a:endParaRPr lang="en-US"/>
        </a:p>
      </dgm:t>
    </dgm:pt>
    <dgm:pt modelId="{6AA5E51C-7187-405C-9A99-54BA48A4B58B}" type="sibTrans" cxnId="{A1730F30-D528-4019-B40B-8137DA76B8C8}">
      <dgm:prSet/>
      <dgm:spPr/>
      <dgm:t>
        <a:bodyPr/>
        <a:lstStyle/>
        <a:p>
          <a:endParaRPr lang="en-US"/>
        </a:p>
      </dgm:t>
    </dgm:pt>
    <dgm:pt modelId="{0B8AF6C4-4409-418B-9E94-FBCEFE8E1772}">
      <dgm:prSet/>
      <dgm:spPr/>
      <dgm:t>
        <a:bodyPr/>
        <a:lstStyle/>
        <a:p>
          <a:r>
            <a:rPr lang="es-AR"/>
            <a:t>ISQUEMIA DE TALLO</a:t>
          </a:r>
          <a:endParaRPr lang="en-US"/>
        </a:p>
      </dgm:t>
    </dgm:pt>
    <dgm:pt modelId="{F8C282D1-47F5-4E01-A9B2-119E2ACD9C46}" type="parTrans" cxnId="{5CC6A678-F4B8-47E3-949D-50B6CAB55110}">
      <dgm:prSet/>
      <dgm:spPr/>
      <dgm:t>
        <a:bodyPr/>
        <a:lstStyle/>
        <a:p>
          <a:endParaRPr lang="en-US"/>
        </a:p>
      </dgm:t>
    </dgm:pt>
    <dgm:pt modelId="{A9ADFD2A-F3FA-4AEC-8E4B-FB4F37F9B4D2}" type="sibTrans" cxnId="{5CC6A678-F4B8-47E3-949D-50B6CAB55110}">
      <dgm:prSet/>
      <dgm:spPr/>
      <dgm:t>
        <a:bodyPr/>
        <a:lstStyle/>
        <a:p>
          <a:endParaRPr lang="en-US"/>
        </a:p>
      </dgm:t>
    </dgm:pt>
    <dgm:pt modelId="{EB6F0A98-B2DC-4323-87C0-0D15FCBB9129}">
      <dgm:prSet/>
      <dgm:spPr/>
      <dgm:t>
        <a:bodyPr/>
        <a:lstStyle/>
        <a:p>
          <a:r>
            <a:rPr lang="es-AR"/>
            <a:t>ISQUEMIA VERTEBRO BASILAR</a:t>
          </a:r>
          <a:endParaRPr lang="en-US"/>
        </a:p>
      </dgm:t>
    </dgm:pt>
    <dgm:pt modelId="{D18DDE73-FBD5-40C2-975A-0F89D889AD67}" type="parTrans" cxnId="{08BD2AAE-139D-402F-9AAE-D4620A81C96B}">
      <dgm:prSet/>
      <dgm:spPr/>
      <dgm:t>
        <a:bodyPr/>
        <a:lstStyle/>
        <a:p>
          <a:endParaRPr lang="en-US"/>
        </a:p>
      </dgm:t>
    </dgm:pt>
    <dgm:pt modelId="{5D3EDCF2-2755-4C58-B700-B566A02C1228}" type="sibTrans" cxnId="{08BD2AAE-139D-402F-9AAE-D4620A81C96B}">
      <dgm:prSet/>
      <dgm:spPr/>
      <dgm:t>
        <a:bodyPr/>
        <a:lstStyle/>
        <a:p>
          <a:endParaRPr lang="en-US"/>
        </a:p>
      </dgm:t>
    </dgm:pt>
    <dgm:pt modelId="{9BF409DD-482D-4E1C-A2A1-33D45F0D0F13}" type="pres">
      <dgm:prSet presAssocID="{4A650FB2-AAB9-45C7-A258-6202D1023E89}" presName="vert0" presStyleCnt="0">
        <dgm:presLayoutVars>
          <dgm:dir/>
          <dgm:animOne val="branch"/>
          <dgm:animLvl val="lvl"/>
        </dgm:presLayoutVars>
      </dgm:prSet>
      <dgm:spPr/>
    </dgm:pt>
    <dgm:pt modelId="{9DAEE7C2-BB9B-4CDE-86AB-4BB55E6E6560}" type="pres">
      <dgm:prSet presAssocID="{BD56C759-B564-48F3-ABF6-296C834E9606}" presName="thickLine" presStyleLbl="alignNode1" presStyleIdx="0" presStyleCnt="5"/>
      <dgm:spPr/>
    </dgm:pt>
    <dgm:pt modelId="{EACA0425-ABDA-4090-8C52-287CF7739D85}" type="pres">
      <dgm:prSet presAssocID="{BD56C759-B564-48F3-ABF6-296C834E9606}" presName="horz1" presStyleCnt="0"/>
      <dgm:spPr/>
    </dgm:pt>
    <dgm:pt modelId="{C3B0732A-65F8-4D34-851D-F28C22A1A896}" type="pres">
      <dgm:prSet presAssocID="{BD56C759-B564-48F3-ABF6-296C834E9606}" presName="tx1" presStyleLbl="revTx" presStyleIdx="0" presStyleCnt="5"/>
      <dgm:spPr/>
    </dgm:pt>
    <dgm:pt modelId="{95A17F42-4461-4FCC-8248-8B20ED43F3E5}" type="pres">
      <dgm:prSet presAssocID="{BD56C759-B564-48F3-ABF6-296C834E9606}" presName="vert1" presStyleCnt="0"/>
      <dgm:spPr/>
    </dgm:pt>
    <dgm:pt modelId="{6FD3E548-C4D4-4219-B2C5-8D9EFE20F637}" type="pres">
      <dgm:prSet presAssocID="{6E461735-C73A-4F38-9C32-20D5BB89F369}" presName="thickLine" presStyleLbl="alignNode1" presStyleIdx="1" presStyleCnt="5"/>
      <dgm:spPr/>
    </dgm:pt>
    <dgm:pt modelId="{9C0C5D86-389F-4F77-970B-AEAC651EB7DF}" type="pres">
      <dgm:prSet presAssocID="{6E461735-C73A-4F38-9C32-20D5BB89F369}" presName="horz1" presStyleCnt="0"/>
      <dgm:spPr/>
    </dgm:pt>
    <dgm:pt modelId="{93535098-9E26-48B6-81A7-E1A980E1D117}" type="pres">
      <dgm:prSet presAssocID="{6E461735-C73A-4F38-9C32-20D5BB89F369}" presName="tx1" presStyleLbl="revTx" presStyleIdx="1" presStyleCnt="5"/>
      <dgm:spPr/>
    </dgm:pt>
    <dgm:pt modelId="{290FF4BF-B95F-4BF0-8B8F-75F21A9FC637}" type="pres">
      <dgm:prSet presAssocID="{6E461735-C73A-4F38-9C32-20D5BB89F369}" presName="vert1" presStyleCnt="0"/>
      <dgm:spPr/>
    </dgm:pt>
    <dgm:pt modelId="{BEE8BC7A-FD6F-46F1-9047-FE3361D7855B}" type="pres">
      <dgm:prSet presAssocID="{541D52BA-CD46-439A-941A-00F6E916E2CF}" presName="thickLine" presStyleLbl="alignNode1" presStyleIdx="2" presStyleCnt="5"/>
      <dgm:spPr/>
    </dgm:pt>
    <dgm:pt modelId="{DF422E26-852D-4D89-9366-7787E193B195}" type="pres">
      <dgm:prSet presAssocID="{541D52BA-CD46-439A-941A-00F6E916E2CF}" presName="horz1" presStyleCnt="0"/>
      <dgm:spPr/>
    </dgm:pt>
    <dgm:pt modelId="{4114B10E-3B83-4723-9BFF-CE9DE1644BB6}" type="pres">
      <dgm:prSet presAssocID="{541D52BA-CD46-439A-941A-00F6E916E2CF}" presName="tx1" presStyleLbl="revTx" presStyleIdx="2" presStyleCnt="5"/>
      <dgm:spPr/>
    </dgm:pt>
    <dgm:pt modelId="{8853640C-26AE-435B-80D5-0BF1C0136479}" type="pres">
      <dgm:prSet presAssocID="{541D52BA-CD46-439A-941A-00F6E916E2CF}" presName="vert1" presStyleCnt="0"/>
      <dgm:spPr/>
    </dgm:pt>
    <dgm:pt modelId="{9EB0FCE2-012B-4237-8C85-F2572CF80F97}" type="pres">
      <dgm:prSet presAssocID="{0B8AF6C4-4409-418B-9E94-FBCEFE8E1772}" presName="thickLine" presStyleLbl="alignNode1" presStyleIdx="3" presStyleCnt="5"/>
      <dgm:spPr/>
    </dgm:pt>
    <dgm:pt modelId="{CB5BC389-1F5C-4B7B-B9BD-E7C7E37D1B8C}" type="pres">
      <dgm:prSet presAssocID="{0B8AF6C4-4409-418B-9E94-FBCEFE8E1772}" presName="horz1" presStyleCnt="0"/>
      <dgm:spPr/>
    </dgm:pt>
    <dgm:pt modelId="{C933092B-72C4-4ED3-A1AC-C5F2BA51FB9B}" type="pres">
      <dgm:prSet presAssocID="{0B8AF6C4-4409-418B-9E94-FBCEFE8E1772}" presName="tx1" presStyleLbl="revTx" presStyleIdx="3" presStyleCnt="5"/>
      <dgm:spPr/>
    </dgm:pt>
    <dgm:pt modelId="{77B23081-ACF2-415E-B397-16B4C333C2F3}" type="pres">
      <dgm:prSet presAssocID="{0B8AF6C4-4409-418B-9E94-FBCEFE8E1772}" presName="vert1" presStyleCnt="0"/>
      <dgm:spPr/>
    </dgm:pt>
    <dgm:pt modelId="{EB22119C-57FD-4056-B095-17F4BD002FDE}" type="pres">
      <dgm:prSet presAssocID="{EB6F0A98-B2DC-4323-87C0-0D15FCBB9129}" presName="thickLine" presStyleLbl="alignNode1" presStyleIdx="4" presStyleCnt="5"/>
      <dgm:spPr/>
    </dgm:pt>
    <dgm:pt modelId="{1B6B4518-AA82-4AC0-92E1-A589AE3ACCD2}" type="pres">
      <dgm:prSet presAssocID="{EB6F0A98-B2DC-4323-87C0-0D15FCBB9129}" presName="horz1" presStyleCnt="0"/>
      <dgm:spPr/>
    </dgm:pt>
    <dgm:pt modelId="{4333A2AC-676F-415F-8391-17ACF43A1A23}" type="pres">
      <dgm:prSet presAssocID="{EB6F0A98-B2DC-4323-87C0-0D15FCBB9129}" presName="tx1" presStyleLbl="revTx" presStyleIdx="4" presStyleCnt="5"/>
      <dgm:spPr/>
    </dgm:pt>
    <dgm:pt modelId="{9D2BFE2A-989D-41DD-9940-35E66BC4B73E}" type="pres">
      <dgm:prSet presAssocID="{EB6F0A98-B2DC-4323-87C0-0D15FCBB9129}" presName="vert1" presStyleCnt="0"/>
      <dgm:spPr/>
    </dgm:pt>
  </dgm:ptLst>
  <dgm:cxnLst>
    <dgm:cxn modelId="{A1730F30-D528-4019-B40B-8137DA76B8C8}" srcId="{4A650FB2-AAB9-45C7-A258-6202D1023E89}" destId="{541D52BA-CD46-439A-941A-00F6E916E2CF}" srcOrd="2" destOrd="0" parTransId="{F7D8F7A3-6E52-4729-B215-9EFF26C43822}" sibTransId="{6AA5E51C-7187-405C-9A99-54BA48A4B58B}"/>
    <dgm:cxn modelId="{B9E6F63E-5487-4A07-A346-CE103DB185CA}" srcId="{4A650FB2-AAB9-45C7-A258-6202D1023E89}" destId="{BD56C759-B564-48F3-ABF6-296C834E9606}" srcOrd="0" destOrd="0" parTransId="{92A358AB-CBF2-4228-B140-35D80E4630BF}" sibTransId="{BC427323-C7BB-4F85-9685-2CBFF0868E4B}"/>
    <dgm:cxn modelId="{3193355D-8D82-4CB8-9368-9ABE6967A2E1}" type="presOf" srcId="{541D52BA-CD46-439A-941A-00F6E916E2CF}" destId="{4114B10E-3B83-4723-9BFF-CE9DE1644BB6}" srcOrd="0" destOrd="0" presId="urn:microsoft.com/office/officeart/2008/layout/LinedList"/>
    <dgm:cxn modelId="{722FD45F-DCBA-48E2-87B8-8EA4979D7D6E}" type="presOf" srcId="{0B8AF6C4-4409-418B-9E94-FBCEFE8E1772}" destId="{C933092B-72C4-4ED3-A1AC-C5F2BA51FB9B}" srcOrd="0" destOrd="0" presId="urn:microsoft.com/office/officeart/2008/layout/LinedList"/>
    <dgm:cxn modelId="{A6F3A46B-04A6-4325-A3E0-E7158422D09C}" type="presOf" srcId="{BD56C759-B564-48F3-ABF6-296C834E9606}" destId="{C3B0732A-65F8-4D34-851D-F28C22A1A896}" srcOrd="0" destOrd="0" presId="urn:microsoft.com/office/officeart/2008/layout/LinedList"/>
    <dgm:cxn modelId="{6445D571-9914-4B99-B428-6B8EDD347A31}" type="presOf" srcId="{4A650FB2-AAB9-45C7-A258-6202D1023E89}" destId="{9BF409DD-482D-4E1C-A2A1-33D45F0D0F13}" srcOrd="0" destOrd="0" presId="urn:microsoft.com/office/officeart/2008/layout/LinedList"/>
    <dgm:cxn modelId="{5CC6A678-F4B8-47E3-949D-50B6CAB55110}" srcId="{4A650FB2-AAB9-45C7-A258-6202D1023E89}" destId="{0B8AF6C4-4409-418B-9E94-FBCEFE8E1772}" srcOrd="3" destOrd="0" parTransId="{F8C282D1-47F5-4E01-A9B2-119E2ACD9C46}" sibTransId="{A9ADFD2A-F3FA-4AEC-8E4B-FB4F37F9B4D2}"/>
    <dgm:cxn modelId="{08BD2AAE-139D-402F-9AAE-D4620A81C96B}" srcId="{4A650FB2-AAB9-45C7-A258-6202D1023E89}" destId="{EB6F0A98-B2DC-4323-87C0-0D15FCBB9129}" srcOrd="4" destOrd="0" parTransId="{D18DDE73-FBD5-40C2-975A-0F89D889AD67}" sibTransId="{5D3EDCF2-2755-4C58-B700-B566A02C1228}"/>
    <dgm:cxn modelId="{3C46F7C9-C483-4BAF-AC8A-AFC0C69547CC}" srcId="{4A650FB2-AAB9-45C7-A258-6202D1023E89}" destId="{6E461735-C73A-4F38-9C32-20D5BB89F369}" srcOrd="1" destOrd="0" parTransId="{D8DC0C50-E2CA-44DF-9490-9C6B24324589}" sibTransId="{0BB88FC8-84AB-4301-8C07-89687F44ADB1}"/>
    <dgm:cxn modelId="{4516A8E0-6019-49D5-857C-E88392515C3D}" type="presOf" srcId="{EB6F0A98-B2DC-4323-87C0-0D15FCBB9129}" destId="{4333A2AC-676F-415F-8391-17ACF43A1A23}" srcOrd="0" destOrd="0" presId="urn:microsoft.com/office/officeart/2008/layout/LinedList"/>
    <dgm:cxn modelId="{89681EF8-8DE7-4C90-B975-943ACF51D45C}" type="presOf" srcId="{6E461735-C73A-4F38-9C32-20D5BB89F369}" destId="{93535098-9E26-48B6-81A7-E1A980E1D117}" srcOrd="0" destOrd="0" presId="urn:microsoft.com/office/officeart/2008/layout/LinedList"/>
    <dgm:cxn modelId="{8334EA64-A3B4-48EB-B8A2-E9FEC3371859}" type="presParOf" srcId="{9BF409DD-482D-4E1C-A2A1-33D45F0D0F13}" destId="{9DAEE7C2-BB9B-4CDE-86AB-4BB55E6E6560}" srcOrd="0" destOrd="0" presId="urn:microsoft.com/office/officeart/2008/layout/LinedList"/>
    <dgm:cxn modelId="{B36B9412-2DC5-4A9D-BE19-4809CEEF9C10}" type="presParOf" srcId="{9BF409DD-482D-4E1C-A2A1-33D45F0D0F13}" destId="{EACA0425-ABDA-4090-8C52-287CF7739D85}" srcOrd="1" destOrd="0" presId="urn:microsoft.com/office/officeart/2008/layout/LinedList"/>
    <dgm:cxn modelId="{228CAF14-1861-4BCA-A2D9-11A3F19C6076}" type="presParOf" srcId="{EACA0425-ABDA-4090-8C52-287CF7739D85}" destId="{C3B0732A-65F8-4D34-851D-F28C22A1A896}" srcOrd="0" destOrd="0" presId="urn:microsoft.com/office/officeart/2008/layout/LinedList"/>
    <dgm:cxn modelId="{D6301623-8236-4504-B778-6F65BC215EF9}" type="presParOf" srcId="{EACA0425-ABDA-4090-8C52-287CF7739D85}" destId="{95A17F42-4461-4FCC-8248-8B20ED43F3E5}" srcOrd="1" destOrd="0" presId="urn:microsoft.com/office/officeart/2008/layout/LinedList"/>
    <dgm:cxn modelId="{06B75D40-A23D-4DC9-AF9F-D0B5C8902ADC}" type="presParOf" srcId="{9BF409DD-482D-4E1C-A2A1-33D45F0D0F13}" destId="{6FD3E548-C4D4-4219-B2C5-8D9EFE20F637}" srcOrd="2" destOrd="0" presId="urn:microsoft.com/office/officeart/2008/layout/LinedList"/>
    <dgm:cxn modelId="{BF68CCCC-3CB0-416F-9643-3856056D8F5F}" type="presParOf" srcId="{9BF409DD-482D-4E1C-A2A1-33D45F0D0F13}" destId="{9C0C5D86-389F-4F77-970B-AEAC651EB7DF}" srcOrd="3" destOrd="0" presId="urn:microsoft.com/office/officeart/2008/layout/LinedList"/>
    <dgm:cxn modelId="{70C43E54-D02A-4D1C-AD79-1D8FD81135EE}" type="presParOf" srcId="{9C0C5D86-389F-4F77-970B-AEAC651EB7DF}" destId="{93535098-9E26-48B6-81A7-E1A980E1D117}" srcOrd="0" destOrd="0" presId="urn:microsoft.com/office/officeart/2008/layout/LinedList"/>
    <dgm:cxn modelId="{2E495139-3F34-4BA2-873A-5FD3F5D88EBC}" type="presParOf" srcId="{9C0C5D86-389F-4F77-970B-AEAC651EB7DF}" destId="{290FF4BF-B95F-4BF0-8B8F-75F21A9FC637}" srcOrd="1" destOrd="0" presId="urn:microsoft.com/office/officeart/2008/layout/LinedList"/>
    <dgm:cxn modelId="{B23B6B89-ED3E-4C81-B89E-435C9FEB8AD3}" type="presParOf" srcId="{9BF409DD-482D-4E1C-A2A1-33D45F0D0F13}" destId="{BEE8BC7A-FD6F-46F1-9047-FE3361D7855B}" srcOrd="4" destOrd="0" presId="urn:microsoft.com/office/officeart/2008/layout/LinedList"/>
    <dgm:cxn modelId="{540DA406-6400-4523-BEE9-05FA65145BAA}" type="presParOf" srcId="{9BF409DD-482D-4E1C-A2A1-33D45F0D0F13}" destId="{DF422E26-852D-4D89-9366-7787E193B195}" srcOrd="5" destOrd="0" presId="urn:microsoft.com/office/officeart/2008/layout/LinedList"/>
    <dgm:cxn modelId="{391668E6-D16B-4428-A307-69E4B0F5C4C0}" type="presParOf" srcId="{DF422E26-852D-4D89-9366-7787E193B195}" destId="{4114B10E-3B83-4723-9BFF-CE9DE1644BB6}" srcOrd="0" destOrd="0" presId="urn:microsoft.com/office/officeart/2008/layout/LinedList"/>
    <dgm:cxn modelId="{36685976-56C3-485D-90CF-F400BE4DF2D2}" type="presParOf" srcId="{DF422E26-852D-4D89-9366-7787E193B195}" destId="{8853640C-26AE-435B-80D5-0BF1C0136479}" srcOrd="1" destOrd="0" presId="urn:microsoft.com/office/officeart/2008/layout/LinedList"/>
    <dgm:cxn modelId="{F7668EBC-6574-4A97-915A-F72634E0AE19}" type="presParOf" srcId="{9BF409DD-482D-4E1C-A2A1-33D45F0D0F13}" destId="{9EB0FCE2-012B-4237-8C85-F2572CF80F97}" srcOrd="6" destOrd="0" presId="urn:microsoft.com/office/officeart/2008/layout/LinedList"/>
    <dgm:cxn modelId="{4F6D80F5-FE1C-4FD7-84D2-72660B2A8090}" type="presParOf" srcId="{9BF409DD-482D-4E1C-A2A1-33D45F0D0F13}" destId="{CB5BC389-1F5C-4B7B-B9BD-E7C7E37D1B8C}" srcOrd="7" destOrd="0" presId="urn:microsoft.com/office/officeart/2008/layout/LinedList"/>
    <dgm:cxn modelId="{74C4CF33-17D9-4D77-961A-384E131E2A8F}" type="presParOf" srcId="{CB5BC389-1F5C-4B7B-B9BD-E7C7E37D1B8C}" destId="{C933092B-72C4-4ED3-A1AC-C5F2BA51FB9B}" srcOrd="0" destOrd="0" presId="urn:microsoft.com/office/officeart/2008/layout/LinedList"/>
    <dgm:cxn modelId="{E2112A51-B25B-4E83-9893-10B4C69B2B59}" type="presParOf" srcId="{CB5BC389-1F5C-4B7B-B9BD-E7C7E37D1B8C}" destId="{77B23081-ACF2-415E-B397-16B4C333C2F3}" srcOrd="1" destOrd="0" presId="urn:microsoft.com/office/officeart/2008/layout/LinedList"/>
    <dgm:cxn modelId="{96A3C69C-AFDC-466D-9C62-115399D10B94}" type="presParOf" srcId="{9BF409DD-482D-4E1C-A2A1-33D45F0D0F13}" destId="{EB22119C-57FD-4056-B095-17F4BD002FDE}" srcOrd="8" destOrd="0" presId="urn:microsoft.com/office/officeart/2008/layout/LinedList"/>
    <dgm:cxn modelId="{50FBDEC9-B595-407E-A6F2-0E0BD372A6FB}" type="presParOf" srcId="{9BF409DD-482D-4E1C-A2A1-33D45F0D0F13}" destId="{1B6B4518-AA82-4AC0-92E1-A589AE3ACCD2}" srcOrd="9" destOrd="0" presId="urn:microsoft.com/office/officeart/2008/layout/LinedList"/>
    <dgm:cxn modelId="{6F6B98D4-B736-4241-BA66-CFF9A6A7E814}" type="presParOf" srcId="{1B6B4518-AA82-4AC0-92E1-A589AE3ACCD2}" destId="{4333A2AC-676F-415F-8391-17ACF43A1A23}" srcOrd="0" destOrd="0" presId="urn:microsoft.com/office/officeart/2008/layout/LinedList"/>
    <dgm:cxn modelId="{766960A3-14EC-4287-8DB6-3E85867F8A3E}" type="presParOf" srcId="{1B6B4518-AA82-4AC0-92E1-A589AE3ACCD2}" destId="{9D2BFE2A-989D-41DD-9940-35E66BC4B73E}"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4CFEE25-18AB-4A53-BF79-C4FF44CE5140}"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en-US"/>
        </a:p>
      </dgm:t>
    </dgm:pt>
    <dgm:pt modelId="{C5D985B1-F6F9-40E1-A3A3-02F5AF068CDD}">
      <dgm:prSet/>
      <dgm:spPr/>
      <dgm:t>
        <a:bodyPr/>
        <a:lstStyle/>
        <a:p>
          <a:pPr algn="ctr"/>
          <a:r>
            <a:rPr lang="es-AR">
              <a:solidFill>
                <a:srgbClr val="00B050"/>
              </a:solidFill>
            </a:rPr>
            <a:t>SIGNOS ALARMA. si:</a:t>
          </a:r>
          <a:endParaRPr lang="en-US">
            <a:solidFill>
              <a:srgbClr val="00B050"/>
            </a:solidFill>
          </a:endParaRPr>
        </a:p>
      </dgm:t>
    </dgm:pt>
    <dgm:pt modelId="{E376CE66-D2F5-433B-B9F8-C7F8DB3CC0E5}" type="parTrans" cxnId="{AB5A9F23-43B9-4850-99A7-D943D34627A8}">
      <dgm:prSet/>
      <dgm:spPr/>
      <dgm:t>
        <a:bodyPr/>
        <a:lstStyle/>
        <a:p>
          <a:endParaRPr lang="en-US"/>
        </a:p>
      </dgm:t>
    </dgm:pt>
    <dgm:pt modelId="{94C69C12-4CE5-4F41-956A-8517C30F202D}" type="sibTrans" cxnId="{AB5A9F23-43B9-4850-99A7-D943D34627A8}">
      <dgm:prSet/>
      <dgm:spPr/>
      <dgm:t>
        <a:bodyPr/>
        <a:lstStyle/>
        <a:p>
          <a:endParaRPr lang="en-US"/>
        </a:p>
      </dgm:t>
    </dgm:pt>
    <dgm:pt modelId="{5D5F79BA-3F11-4271-A76E-A030DA26D26F}">
      <dgm:prSet/>
      <dgm:spPr/>
      <dgm:t>
        <a:bodyPr/>
        <a:lstStyle/>
        <a:p>
          <a:r>
            <a:rPr lang="es-AR" b="1">
              <a:solidFill>
                <a:schemeClr val="accent5">
                  <a:lumMod val="75000"/>
                </a:schemeClr>
              </a:solidFill>
            </a:rPr>
            <a:t>Internación y RMN ( ó TC ) urgente </a:t>
          </a:r>
          <a:endParaRPr lang="en-US">
            <a:solidFill>
              <a:schemeClr val="accent5">
                <a:lumMod val="75000"/>
              </a:schemeClr>
            </a:solidFill>
          </a:endParaRPr>
        </a:p>
      </dgm:t>
    </dgm:pt>
    <dgm:pt modelId="{0D78F96F-9816-4BF1-925B-44BAF120CBB0}" type="parTrans" cxnId="{4B8A5DC4-4FAC-45EF-B866-204BA0D9541E}">
      <dgm:prSet/>
      <dgm:spPr/>
      <dgm:t>
        <a:bodyPr/>
        <a:lstStyle/>
        <a:p>
          <a:endParaRPr lang="en-US"/>
        </a:p>
      </dgm:t>
    </dgm:pt>
    <dgm:pt modelId="{3055E66A-3C5E-458C-89BE-1F7C856F0FD4}" type="sibTrans" cxnId="{4B8A5DC4-4FAC-45EF-B866-204BA0D9541E}">
      <dgm:prSet/>
      <dgm:spPr/>
      <dgm:t>
        <a:bodyPr/>
        <a:lstStyle/>
        <a:p>
          <a:endParaRPr lang="en-US"/>
        </a:p>
      </dgm:t>
    </dgm:pt>
    <dgm:pt modelId="{B6B70E2E-DAFA-40D0-9174-93086F503AD3}">
      <dgm:prSet/>
      <dgm:spPr/>
      <dgm:t>
        <a:bodyPr/>
        <a:lstStyle/>
        <a:p>
          <a:r>
            <a:rPr lang="es-AR" b="1"/>
            <a:t>No puede estar parado ni con ayuda</a:t>
          </a:r>
          <a:endParaRPr lang="en-US"/>
        </a:p>
      </dgm:t>
    </dgm:pt>
    <dgm:pt modelId="{0E7657BD-1A1B-4ABC-8E8D-3783CDEDE504}" type="parTrans" cxnId="{28AE0DA5-EFBF-4471-883E-B0C7F800B262}">
      <dgm:prSet/>
      <dgm:spPr/>
      <dgm:t>
        <a:bodyPr/>
        <a:lstStyle/>
        <a:p>
          <a:endParaRPr lang="en-US"/>
        </a:p>
      </dgm:t>
    </dgm:pt>
    <dgm:pt modelId="{A4196F57-7C15-4CAB-ADD9-F49FE5CD67E8}" type="sibTrans" cxnId="{28AE0DA5-EFBF-4471-883E-B0C7F800B262}">
      <dgm:prSet/>
      <dgm:spPr/>
      <dgm:t>
        <a:bodyPr/>
        <a:lstStyle/>
        <a:p>
          <a:endParaRPr lang="en-US"/>
        </a:p>
      </dgm:t>
    </dgm:pt>
    <dgm:pt modelId="{C368DFEF-0EF2-487D-9058-8DC5A20F6C39}">
      <dgm:prSet/>
      <dgm:spPr/>
      <dgm:t>
        <a:bodyPr/>
        <a:lstStyle/>
        <a:p>
          <a:r>
            <a:rPr lang="es-AR" b="1"/>
            <a:t>ó Signos cerebelosos</a:t>
          </a:r>
          <a:endParaRPr lang="en-US"/>
        </a:p>
      </dgm:t>
    </dgm:pt>
    <dgm:pt modelId="{34B15020-4EEF-4125-B4A3-2403C2670E62}" type="parTrans" cxnId="{C00ED258-5801-4C5C-A712-2649E9AD74F0}">
      <dgm:prSet/>
      <dgm:spPr/>
      <dgm:t>
        <a:bodyPr/>
        <a:lstStyle/>
        <a:p>
          <a:endParaRPr lang="en-US"/>
        </a:p>
      </dgm:t>
    </dgm:pt>
    <dgm:pt modelId="{14C126E3-63D7-4C1E-9BFA-1B729375308E}" type="sibTrans" cxnId="{C00ED258-5801-4C5C-A712-2649E9AD74F0}">
      <dgm:prSet/>
      <dgm:spPr/>
      <dgm:t>
        <a:bodyPr/>
        <a:lstStyle/>
        <a:p>
          <a:endParaRPr lang="en-US"/>
        </a:p>
      </dgm:t>
    </dgm:pt>
    <dgm:pt modelId="{F281F079-DD96-4C71-BEE4-B65368B13578}">
      <dgm:prSet/>
      <dgm:spPr/>
      <dgm:t>
        <a:bodyPr/>
        <a:lstStyle/>
        <a:p>
          <a:r>
            <a:rPr lang="es-AR" b="1"/>
            <a:t>ó Pares bajos IX-X-XI-XII</a:t>
          </a:r>
          <a:endParaRPr lang="en-US"/>
        </a:p>
      </dgm:t>
    </dgm:pt>
    <dgm:pt modelId="{770AFA4A-92CD-4451-B087-1F5282639FEE}" type="parTrans" cxnId="{219EAD79-E725-488E-84DD-D9945703B8B4}">
      <dgm:prSet/>
      <dgm:spPr/>
      <dgm:t>
        <a:bodyPr/>
        <a:lstStyle/>
        <a:p>
          <a:endParaRPr lang="en-US"/>
        </a:p>
      </dgm:t>
    </dgm:pt>
    <dgm:pt modelId="{C7CB2A28-BFD7-41EC-9106-7C8421DE9AB5}" type="sibTrans" cxnId="{219EAD79-E725-488E-84DD-D9945703B8B4}">
      <dgm:prSet/>
      <dgm:spPr/>
      <dgm:t>
        <a:bodyPr/>
        <a:lstStyle/>
        <a:p>
          <a:endParaRPr lang="en-US"/>
        </a:p>
      </dgm:t>
    </dgm:pt>
    <dgm:pt modelId="{BF2913E9-F4CF-4F04-8FC4-6E86FABFE86E}">
      <dgm:prSet/>
      <dgm:spPr/>
      <dgm:t>
        <a:bodyPr/>
        <a:lstStyle/>
        <a:p>
          <a:r>
            <a:rPr lang="es-AR" b="1"/>
            <a:t>ó Hipoestesia en una mitad de la cara</a:t>
          </a:r>
          <a:endParaRPr lang="en-US"/>
        </a:p>
      </dgm:t>
    </dgm:pt>
    <dgm:pt modelId="{258517EA-D57B-426C-B5DC-47F7B13CD367}" type="parTrans" cxnId="{E60BC78E-3E9D-452D-8CD7-A082AC234334}">
      <dgm:prSet/>
      <dgm:spPr/>
      <dgm:t>
        <a:bodyPr/>
        <a:lstStyle/>
        <a:p>
          <a:endParaRPr lang="en-US"/>
        </a:p>
      </dgm:t>
    </dgm:pt>
    <dgm:pt modelId="{F579B1F9-FE49-48D7-997F-56569FE2249F}" type="sibTrans" cxnId="{E60BC78E-3E9D-452D-8CD7-A082AC234334}">
      <dgm:prSet/>
      <dgm:spPr/>
      <dgm:t>
        <a:bodyPr/>
        <a:lstStyle/>
        <a:p>
          <a:endParaRPr lang="en-US"/>
        </a:p>
      </dgm:t>
    </dgm:pt>
    <dgm:pt modelId="{95077F46-13CB-4734-A9B6-1116035CF649}" type="pres">
      <dgm:prSet presAssocID="{84CFEE25-18AB-4A53-BF79-C4FF44CE5140}" presName="linear" presStyleCnt="0">
        <dgm:presLayoutVars>
          <dgm:animLvl val="lvl"/>
          <dgm:resizeHandles val="exact"/>
        </dgm:presLayoutVars>
      </dgm:prSet>
      <dgm:spPr/>
    </dgm:pt>
    <dgm:pt modelId="{08AB83FB-96A3-426A-8055-85CCEEF23B6A}" type="pres">
      <dgm:prSet presAssocID="{C5D985B1-F6F9-40E1-A3A3-02F5AF068CDD}" presName="parentText" presStyleLbl="node1" presStyleIdx="0" presStyleCnt="6" custLinFactNeighborY="-98326">
        <dgm:presLayoutVars>
          <dgm:chMax val="0"/>
          <dgm:bulletEnabled val="1"/>
        </dgm:presLayoutVars>
      </dgm:prSet>
      <dgm:spPr/>
    </dgm:pt>
    <dgm:pt modelId="{0E498777-3A3D-47E2-BD7A-CE0495427CD7}" type="pres">
      <dgm:prSet presAssocID="{94C69C12-4CE5-4F41-956A-8517C30F202D}" presName="spacer" presStyleCnt="0"/>
      <dgm:spPr/>
    </dgm:pt>
    <dgm:pt modelId="{6A5513B1-00FA-4A01-8C4C-C418D3892655}" type="pres">
      <dgm:prSet presAssocID="{5D5F79BA-3F11-4271-A76E-A030DA26D26F}" presName="parentText" presStyleLbl="node1" presStyleIdx="1" presStyleCnt="6" custLinFactY="385564" custLinFactNeighborY="400000">
        <dgm:presLayoutVars>
          <dgm:chMax val="0"/>
          <dgm:bulletEnabled val="1"/>
        </dgm:presLayoutVars>
      </dgm:prSet>
      <dgm:spPr/>
    </dgm:pt>
    <dgm:pt modelId="{4D26FA3F-0160-4601-833D-EFF7B632ED5C}" type="pres">
      <dgm:prSet presAssocID="{3055E66A-3C5E-458C-89BE-1F7C856F0FD4}" presName="spacer" presStyleCnt="0"/>
      <dgm:spPr/>
    </dgm:pt>
    <dgm:pt modelId="{7CED205A-8FDF-4ED2-A218-E0EA6F79655B}" type="pres">
      <dgm:prSet presAssocID="{B6B70E2E-DAFA-40D0-9174-93086F503AD3}" presName="parentText" presStyleLbl="node1" presStyleIdx="2" presStyleCnt="6" custLinFactY="-103675" custLinFactNeighborY="-200000">
        <dgm:presLayoutVars>
          <dgm:chMax val="0"/>
          <dgm:bulletEnabled val="1"/>
        </dgm:presLayoutVars>
      </dgm:prSet>
      <dgm:spPr/>
    </dgm:pt>
    <dgm:pt modelId="{84DABA5A-BF40-4E18-9017-DCFCB77A5632}" type="pres">
      <dgm:prSet presAssocID="{A4196F57-7C15-4CAB-ADD9-F49FE5CD67E8}" presName="spacer" presStyleCnt="0"/>
      <dgm:spPr/>
    </dgm:pt>
    <dgm:pt modelId="{F9F701DB-239B-4EA2-92D4-21F3B1922214}" type="pres">
      <dgm:prSet presAssocID="{C368DFEF-0EF2-487D-9058-8DC5A20F6C39}" presName="parentText" presStyleLbl="node1" presStyleIdx="3" presStyleCnt="6" custLinFactY="-111222" custLinFactNeighborX="-1264" custLinFactNeighborY="-200000">
        <dgm:presLayoutVars>
          <dgm:chMax val="0"/>
          <dgm:bulletEnabled val="1"/>
        </dgm:presLayoutVars>
      </dgm:prSet>
      <dgm:spPr/>
    </dgm:pt>
    <dgm:pt modelId="{5E37A155-C276-4515-9C9C-D6A6E3531841}" type="pres">
      <dgm:prSet presAssocID="{14C126E3-63D7-4C1E-9BFA-1B729375308E}" presName="spacer" presStyleCnt="0"/>
      <dgm:spPr/>
    </dgm:pt>
    <dgm:pt modelId="{BA85EE47-7491-4530-B1D0-CE06FFF57F27}" type="pres">
      <dgm:prSet presAssocID="{F281F079-DD96-4C71-BEE4-B65368B13578}" presName="parentText" presStyleLbl="node1" presStyleIdx="4" presStyleCnt="6" custLinFactY="-120881" custLinFactNeighborY="-200000">
        <dgm:presLayoutVars>
          <dgm:chMax val="0"/>
          <dgm:bulletEnabled val="1"/>
        </dgm:presLayoutVars>
      </dgm:prSet>
      <dgm:spPr/>
    </dgm:pt>
    <dgm:pt modelId="{DC5853DD-11D3-4C03-A270-80434F5B4A17}" type="pres">
      <dgm:prSet presAssocID="{C7CB2A28-BFD7-41EC-9106-7C8421DE9AB5}" presName="spacer" presStyleCnt="0"/>
      <dgm:spPr/>
    </dgm:pt>
    <dgm:pt modelId="{983D7957-0543-4A38-804C-8BFED9AD7B1D}" type="pres">
      <dgm:prSet presAssocID="{BF2913E9-F4CF-4F04-8FC4-6E86FABFE86E}" presName="parentText" presStyleLbl="node1" presStyleIdx="5" presStyleCnt="6" custLinFactY="-130541" custLinFactNeighborY="-200000">
        <dgm:presLayoutVars>
          <dgm:chMax val="0"/>
          <dgm:bulletEnabled val="1"/>
        </dgm:presLayoutVars>
      </dgm:prSet>
      <dgm:spPr/>
    </dgm:pt>
  </dgm:ptLst>
  <dgm:cxnLst>
    <dgm:cxn modelId="{BCFDD41F-FB0A-4306-BCE9-C990A0103DD5}" type="presOf" srcId="{5D5F79BA-3F11-4271-A76E-A030DA26D26F}" destId="{6A5513B1-00FA-4A01-8C4C-C418D3892655}" srcOrd="0" destOrd="0" presId="urn:microsoft.com/office/officeart/2005/8/layout/vList2"/>
    <dgm:cxn modelId="{AB5A9F23-43B9-4850-99A7-D943D34627A8}" srcId="{84CFEE25-18AB-4A53-BF79-C4FF44CE5140}" destId="{C5D985B1-F6F9-40E1-A3A3-02F5AF068CDD}" srcOrd="0" destOrd="0" parTransId="{E376CE66-D2F5-433B-B9F8-C7F8DB3CC0E5}" sibTransId="{94C69C12-4CE5-4F41-956A-8517C30F202D}"/>
    <dgm:cxn modelId="{D5A14432-92B9-4D6F-95FB-7656A68F5C2A}" type="presOf" srcId="{C5D985B1-F6F9-40E1-A3A3-02F5AF068CDD}" destId="{08AB83FB-96A3-426A-8055-85CCEEF23B6A}" srcOrd="0" destOrd="0" presId="urn:microsoft.com/office/officeart/2005/8/layout/vList2"/>
    <dgm:cxn modelId="{C00ED258-5801-4C5C-A712-2649E9AD74F0}" srcId="{84CFEE25-18AB-4A53-BF79-C4FF44CE5140}" destId="{C368DFEF-0EF2-487D-9058-8DC5A20F6C39}" srcOrd="3" destOrd="0" parTransId="{34B15020-4EEF-4125-B4A3-2403C2670E62}" sibTransId="{14C126E3-63D7-4C1E-9BFA-1B729375308E}"/>
    <dgm:cxn modelId="{219EAD79-E725-488E-84DD-D9945703B8B4}" srcId="{84CFEE25-18AB-4A53-BF79-C4FF44CE5140}" destId="{F281F079-DD96-4C71-BEE4-B65368B13578}" srcOrd="4" destOrd="0" parTransId="{770AFA4A-92CD-4451-B087-1F5282639FEE}" sibTransId="{C7CB2A28-BFD7-41EC-9106-7C8421DE9AB5}"/>
    <dgm:cxn modelId="{5045178B-D94C-4019-AB3E-59F40CBBFF0A}" type="presOf" srcId="{84CFEE25-18AB-4A53-BF79-C4FF44CE5140}" destId="{95077F46-13CB-4734-A9B6-1116035CF649}" srcOrd="0" destOrd="0" presId="urn:microsoft.com/office/officeart/2005/8/layout/vList2"/>
    <dgm:cxn modelId="{E60BC78E-3E9D-452D-8CD7-A082AC234334}" srcId="{84CFEE25-18AB-4A53-BF79-C4FF44CE5140}" destId="{BF2913E9-F4CF-4F04-8FC4-6E86FABFE86E}" srcOrd="5" destOrd="0" parTransId="{258517EA-D57B-426C-B5DC-47F7B13CD367}" sibTransId="{F579B1F9-FE49-48D7-997F-56569FE2249F}"/>
    <dgm:cxn modelId="{2C2FCAA2-031D-4259-9646-E755DAE6AE23}" type="presOf" srcId="{BF2913E9-F4CF-4F04-8FC4-6E86FABFE86E}" destId="{983D7957-0543-4A38-804C-8BFED9AD7B1D}" srcOrd="0" destOrd="0" presId="urn:microsoft.com/office/officeart/2005/8/layout/vList2"/>
    <dgm:cxn modelId="{28AE0DA5-EFBF-4471-883E-B0C7F800B262}" srcId="{84CFEE25-18AB-4A53-BF79-C4FF44CE5140}" destId="{B6B70E2E-DAFA-40D0-9174-93086F503AD3}" srcOrd="2" destOrd="0" parTransId="{0E7657BD-1A1B-4ABC-8E8D-3783CDEDE504}" sibTransId="{A4196F57-7C15-4CAB-ADD9-F49FE5CD67E8}"/>
    <dgm:cxn modelId="{B3EA4CBE-F505-42B4-B748-C6502DFF64B2}" type="presOf" srcId="{F281F079-DD96-4C71-BEE4-B65368B13578}" destId="{BA85EE47-7491-4530-B1D0-CE06FFF57F27}" srcOrd="0" destOrd="0" presId="urn:microsoft.com/office/officeart/2005/8/layout/vList2"/>
    <dgm:cxn modelId="{2B58F8BF-CB8A-4D6F-9AE5-C46E20994C6C}" type="presOf" srcId="{C368DFEF-0EF2-487D-9058-8DC5A20F6C39}" destId="{F9F701DB-239B-4EA2-92D4-21F3B1922214}" srcOrd="0" destOrd="0" presId="urn:microsoft.com/office/officeart/2005/8/layout/vList2"/>
    <dgm:cxn modelId="{4B8A5DC4-4FAC-45EF-B866-204BA0D9541E}" srcId="{84CFEE25-18AB-4A53-BF79-C4FF44CE5140}" destId="{5D5F79BA-3F11-4271-A76E-A030DA26D26F}" srcOrd="1" destOrd="0" parTransId="{0D78F96F-9816-4BF1-925B-44BAF120CBB0}" sibTransId="{3055E66A-3C5E-458C-89BE-1F7C856F0FD4}"/>
    <dgm:cxn modelId="{FDE7A5FE-B154-4E62-9E34-3F9178B49E10}" type="presOf" srcId="{B6B70E2E-DAFA-40D0-9174-93086F503AD3}" destId="{7CED205A-8FDF-4ED2-A218-E0EA6F79655B}" srcOrd="0" destOrd="0" presId="urn:microsoft.com/office/officeart/2005/8/layout/vList2"/>
    <dgm:cxn modelId="{4EFDFDF7-78B7-46FF-9162-8F30BA2B4E9F}" type="presParOf" srcId="{95077F46-13CB-4734-A9B6-1116035CF649}" destId="{08AB83FB-96A3-426A-8055-85CCEEF23B6A}" srcOrd="0" destOrd="0" presId="urn:microsoft.com/office/officeart/2005/8/layout/vList2"/>
    <dgm:cxn modelId="{98F45912-3327-4709-ABB3-B0A0727D4856}" type="presParOf" srcId="{95077F46-13CB-4734-A9B6-1116035CF649}" destId="{0E498777-3A3D-47E2-BD7A-CE0495427CD7}" srcOrd="1" destOrd="0" presId="urn:microsoft.com/office/officeart/2005/8/layout/vList2"/>
    <dgm:cxn modelId="{50401E01-B019-429E-B0DB-5AD35E35B59E}" type="presParOf" srcId="{95077F46-13CB-4734-A9B6-1116035CF649}" destId="{6A5513B1-00FA-4A01-8C4C-C418D3892655}" srcOrd="2" destOrd="0" presId="urn:microsoft.com/office/officeart/2005/8/layout/vList2"/>
    <dgm:cxn modelId="{6AECAF23-F28C-4FE1-BFF6-916AB5A3C01C}" type="presParOf" srcId="{95077F46-13CB-4734-A9B6-1116035CF649}" destId="{4D26FA3F-0160-4601-833D-EFF7B632ED5C}" srcOrd="3" destOrd="0" presId="urn:microsoft.com/office/officeart/2005/8/layout/vList2"/>
    <dgm:cxn modelId="{287B0D49-B927-42BC-ACEC-937403BBFB3D}" type="presParOf" srcId="{95077F46-13CB-4734-A9B6-1116035CF649}" destId="{7CED205A-8FDF-4ED2-A218-E0EA6F79655B}" srcOrd="4" destOrd="0" presId="urn:microsoft.com/office/officeart/2005/8/layout/vList2"/>
    <dgm:cxn modelId="{610562AA-D873-4B93-A26D-9C4D2ACBCB36}" type="presParOf" srcId="{95077F46-13CB-4734-A9B6-1116035CF649}" destId="{84DABA5A-BF40-4E18-9017-DCFCB77A5632}" srcOrd="5" destOrd="0" presId="urn:microsoft.com/office/officeart/2005/8/layout/vList2"/>
    <dgm:cxn modelId="{6E19D56C-0E46-4E80-8357-A5202EC0C406}" type="presParOf" srcId="{95077F46-13CB-4734-A9B6-1116035CF649}" destId="{F9F701DB-239B-4EA2-92D4-21F3B1922214}" srcOrd="6" destOrd="0" presId="urn:microsoft.com/office/officeart/2005/8/layout/vList2"/>
    <dgm:cxn modelId="{CD682FA6-28AD-450B-A256-A8320DAC082B}" type="presParOf" srcId="{95077F46-13CB-4734-A9B6-1116035CF649}" destId="{5E37A155-C276-4515-9C9C-D6A6E3531841}" srcOrd="7" destOrd="0" presId="urn:microsoft.com/office/officeart/2005/8/layout/vList2"/>
    <dgm:cxn modelId="{6E3A2B7B-EBAC-41C4-B15D-FE99DDD2A82D}" type="presParOf" srcId="{95077F46-13CB-4734-A9B6-1116035CF649}" destId="{BA85EE47-7491-4530-B1D0-CE06FFF57F27}" srcOrd="8" destOrd="0" presId="urn:microsoft.com/office/officeart/2005/8/layout/vList2"/>
    <dgm:cxn modelId="{82ABDFED-8F3C-4E7D-9DA5-65359D8C4B56}" type="presParOf" srcId="{95077F46-13CB-4734-A9B6-1116035CF649}" destId="{DC5853DD-11D3-4C03-A270-80434F5B4A17}" srcOrd="9" destOrd="0" presId="urn:microsoft.com/office/officeart/2005/8/layout/vList2"/>
    <dgm:cxn modelId="{AA07CE0C-F6D9-4EDA-AE12-29316F282ED9}" type="presParOf" srcId="{95077F46-13CB-4734-A9B6-1116035CF649}" destId="{983D7957-0543-4A38-804C-8BFED9AD7B1D}"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7295DF-D5AD-4CB2-9981-B38B4CA5ED08}">
      <dsp:nvSpPr>
        <dsp:cNvPr id="0" name=""/>
        <dsp:cNvSpPr/>
      </dsp:nvSpPr>
      <dsp:spPr>
        <a:xfrm>
          <a:off x="249037" y="2566"/>
          <a:ext cx="3202913" cy="1921748"/>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AR" sz="2800" kern="1200"/>
            <a:t>Resonancias</a:t>
          </a:r>
          <a:endParaRPr lang="en-US" sz="2800" kern="1200"/>
        </a:p>
      </dsp:txBody>
      <dsp:txXfrm>
        <a:off x="249037" y="2566"/>
        <a:ext cx="3202913" cy="1921748"/>
      </dsp:txXfrm>
    </dsp:sp>
    <dsp:sp modelId="{5C9E21BB-0181-4732-924E-F7E9F5B2E8EF}">
      <dsp:nvSpPr>
        <dsp:cNvPr id="0" name=""/>
        <dsp:cNvSpPr/>
      </dsp:nvSpPr>
      <dsp:spPr>
        <a:xfrm>
          <a:off x="3772242" y="2566"/>
          <a:ext cx="3202913" cy="1921748"/>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AR" sz="2800" kern="1200"/>
            <a:t>Tomografías</a:t>
          </a:r>
          <a:endParaRPr lang="en-US" sz="2800" kern="1200"/>
        </a:p>
      </dsp:txBody>
      <dsp:txXfrm>
        <a:off x="3772242" y="2566"/>
        <a:ext cx="3202913" cy="1921748"/>
      </dsp:txXfrm>
    </dsp:sp>
    <dsp:sp modelId="{56FF62A7-D875-45E1-8809-7934A964A497}">
      <dsp:nvSpPr>
        <dsp:cNvPr id="0" name=""/>
        <dsp:cNvSpPr/>
      </dsp:nvSpPr>
      <dsp:spPr>
        <a:xfrm>
          <a:off x="249037" y="2244605"/>
          <a:ext cx="3202913" cy="1921748"/>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AR" sz="2800" kern="1200"/>
            <a:t>Laboratorio (especialmente inmunológico)</a:t>
          </a:r>
          <a:endParaRPr lang="en-US" sz="2800" kern="1200"/>
        </a:p>
      </dsp:txBody>
      <dsp:txXfrm>
        <a:off x="249037" y="2244605"/>
        <a:ext cx="3202913" cy="1921748"/>
      </dsp:txXfrm>
    </dsp:sp>
    <dsp:sp modelId="{64C24E9B-20FE-4117-97A5-98CF88FEC9B4}">
      <dsp:nvSpPr>
        <dsp:cNvPr id="0" name=""/>
        <dsp:cNvSpPr/>
      </dsp:nvSpPr>
      <dsp:spPr>
        <a:xfrm>
          <a:off x="3772242" y="2244605"/>
          <a:ext cx="3202913" cy="1921748"/>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AR" sz="2800" kern="1200"/>
            <a:t>Audiometrias</a:t>
          </a:r>
          <a:endParaRPr lang="en-US" sz="2800" kern="1200"/>
        </a:p>
      </dsp:txBody>
      <dsp:txXfrm>
        <a:off x="3772242" y="2244605"/>
        <a:ext cx="3202913" cy="1921748"/>
      </dsp:txXfrm>
    </dsp:sp>
    <dsp:sp modelId="{B0386A4F-641E-431A-8669-A08FE1B8AF41}">
      <dsp:nvSpPr>
        <dsp:cNvPr id="0" name=""/>
        <dsp:cNvSpPr/>
      </dsp:nvSpPr>
      <dsp:spPr>
        <a:xfrm>
          <a:off x="249037" y="4486645"/>
          <a:ext cx="3202913" cy="1921748"/>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AR" sz="2800" kern="1200"/>
            <a:t>Electrococleografias</a:t>
          </a:r>
          <a:endParaRPr lang="en-US" sz="2800" kern="1200"/>
        </a:p>
      </dsp:txBody>
      <dsp:txXfrm>
        <a:off x="249037" y="4486645"/>
        <a:ext cx="3202913" cy="1921748"/>
      </dsp:txXfrm>
    </dsp:sp>
    <dsp:sp modelId="{E68C95D6-2739-455C-8700-2682FD2C2FEE}">
      <dsp:nvSpPr>
        <dsp:cNvPr id="0" name=""/>
        <dsp:cNvSpPr/>
      </dsp:nvSpPr>
      <dsp:spPr>
        <a:xfrm>
          <a:off x="3772242" y="4486645"/>
          <a:ext cx="3202913" cy="1921748"/>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s-AR" sz="2800" kern="1200"/>
            <a:t>VEMP</a:t>
          </a:r>
          <a:endParaRPr lang="en-US" sz="2800" kern="1200"/>
        </a:p>
      </dsp:txBody>
      <dsp:txXfrm>
        <a:off x="3772242" y="4486645"/>
        <a:ext cx="3202913" cy="19217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DFBD00-2147-4DE9-937D-4FD7301EDCCA}">
      <dsp:nvSpPr>
        <dsp:cNvPr id="0" name=""/>
        <dsp:cNvSpPr/>
      </dsp:nvSpPr>
      <dsp:spPr>
        <a:xfrm>
          <a:off x="0" y="959484"/>
          <a:ext cx="7143551" cy="781200"/>
        </a:xfrm>
        <a:prstGeom prst="rect">
          <a:avLst/>
        </a:prstGeom>
        <a:solidFill>
          <a:schemeClr val="lt2">
            <a:alpha val="90000"/>
            <a:hueOff val="0"/>
            <a:satOff val="0"/>
            <a:lumOff val="0"/>
            <a:alphaOff val="0"/>
          </a:schemeClr>
        </a:solidFill>
        <a:ln w="6350" cap="flat" cmpd="sng" algn="ctr">
          <a:solidFill>
            <a:schemeClr val="dk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04C3008E-F93E-4C1E-90B9-FDBE7FE39B94}">
      <dsp:nvSpPr>
        <dsp:cNvPr id="0" name=""/>
        <dsp:cNvSpPr/>
      </dsp:nvSpPr>
      <dsp:spPr>
        <a:xfrm>
          <a:off x="357177" y="501924"/>
          <a:ext cx="5000485" cy="91512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89006" tIns="0" rIns="189006" bIns="0" numCol="1" spcCol="1270" anchor="ctr" anchorCtr="0">
          <a:noAutofit/>
        </a:bodyPr>
        <a:lstStyle/>
        <a:p>
          <a:pPr marL="0" lvl="0" indent="0" algn="l" defTabSz="1377950">
            <a:lnSpc>
              <a:spcPct val="90000"/>
            </a:lnSpc>
            <a:spcBef>
              <a:spcPct val="0"/>
            </a:spcBef>
            <a:spcAft>
              <a:spcPct val="35000"/>
            </a:spcAft>
            <a:buNone/>
          </a:pPr>
          <a:r>
            <a:rPr lang="es-AR" sz="3100" kern="1200"/>
            <a:t>VPPB</a:t>
          </a:r>
          <a:endParaRPr lang="en-US" sz="3100" kern="1200"/>
        </a:p>
      </dsp:txBody>
      <dsp:txXfrm>
        <a:off x="401849" y="546596"/>
        <a:ext cx="4911141" cy="825776"/>
      </dsp:txXfrm>
    </dsp:sp>
    <dsp:sp modelId="{91BEF114-692E-4180-87FB-AC62DD15AB20}">
      <dsp:nvSpPr>
        <dsp:cNvPr id="0" name=""/>
        <dsp:cNvSpPr/>
      </dsp:nvSpPr>
      <dsp:spPr>
        <a:xfrm>
          <a:off x="0" y="2365644"/>
          <a:ext cx="7143551" cy="781200"/>
        </a:xfrm>
        <a:prstGeom prst="rect">
          <a:avLst/>
        </a:prstGeom>
        <a:solidFill>
          <a:schemeClr val="lt2">
            <a:alpha val="90000"/>
            <a:hueOff val="0"/>
            <a:satOff val="0"/>
            <a:lumOff val="0"/>
            <a:alphaOff val="0"/>
          </a:schemeClr>
        </a:solidFill>
        <a:ln w="6350" cap="flat" cmpd="sng" algn="ctr">
          <a:solidFill>
            <a:schemeClr val="dk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08DBE451-AF87-4784-A996-D4E5685BE807}">
      <dsp:nvSpPr>
        <dsp:cNvPr id="0" name=""/>
        <dsp:cNvSpPr/>
      </dsp:nvSpPr>
      <dsp:spPr>
        <a:xfrm>
          <a:off x="357177" y="1908084"/>
          <a:ext cx="5000485" cy="91512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89006" tIns="0" rIns="189006" bIns="0" numCol="1" spcCol="1270" anchor="ctr" anchorCtr="0">
          <a:noAutofit/>
        </a:bodyPr>
        <a:lstStyle/>
        <a:p>
          <a:pPr marL="0" lvl="0" indent="0" algn="l" defTabSz="1377950">
            <a:lnSpc>
              <a:spcPct val="90000"/>
            </a:lnSpc>
            <a:spcBef>
              <a:spcPct val="0"/>
            </a:spcBef>
            <a:spcAft>
              <a:spcPct val="35000"/>
            </a:spcAft>
            <a:buNone/>
          </a:pPr>
          <a:r>
            <a:rPr lang="es-AR" sz="3100" kern="1200"/>
            <a:t>Paresia vestibular unilateral</a:t>
          </a:r>
          <a:endParaRPr lang="en-US" sz="3100" kern="1200"/>
        </a:p>
      </dsp:txBody>
      <dsp:txXfrm>
        <a:off x="401849" y="1952756"/>
        <a:ext cx="4911141" cy="825776"/>
      </dsp:txXfrm>
    </dsp:sp>
    <dsp:sp modelId="{922D5C88-D46C-42BB-BF18-65FFBDB007B7}">
      <dsp:nvSpPr>
        <dsp:cNvPr id="0" name=""/>
        <dsp:cNvSpPr/>
      </dsp:nvSpPr>
      <dsp:spPr>
        <a:xfrm>
          <a:off x="0" y="3771804"/>
          <a:ext cx="7143551" cy="781200"/>
        </a:xfrm>
        <a:prstGeom prst="rect">
          <a:avLst/>
        </a:prstGeom>
        <a:solidFill>
          <a:schemeClr val="lt2">
            <a:alpha val="90000"/>
            <a:hueOff val="0"/>
            <a:satOff val="0"/>
            <a:lumOff val="0"/>
            <a:alphaOff val="0"/>
          </a:schemeClr>
        </a:solidFill>
        <a:ln w="6350" cap="flat" cmpd="sng" algn="ctr">
          <a:solidFill>
            <a:schemeClr val="dk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418B0442-8FE3-4280-A272-9E5773DA5449}">
      <dsp:nvSpPr>
        <dsp:cNvPr id="0" name=""/>
        <dsp:cNvSpPr/>
      </dsp:nvSpPr>
      <dsp:spPr>
        <a:xfrm>
          <a:off x="357177" y="3314244"/>
          <a:ext cx="5000485" cy="91512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89006" tIns="0" rIns="189006" bIns="0" numCol="1" spcCol="1270" anchor="ctr" anchorCtr="0">
          <a:noAutofit/>
        </a:bodyPr>
        <a:lstStyle/>
        <a:p>
          <a:pPr marL="0" lvl="0" indent="0" algn="l" defTabSz="1377950">
            <a:lnSpc>
              <a:spcPct val="90000"/>
            </a:lnSpc>
            <a:spcBef>
              <a:spcPct val="0"/>
            </a:spcBef>
            <a:spcAft>
              <a:spcPct val="35000"/>
            </a:spcAft>
            <a:buNone/>
          </a:pPr>
          <a:r>
            <a:rPr lang="es-AR" sz="3100" kern="1200"/>
            <a:t>Menière</a:t>
          </a:r>
          <a:endParaRPr lang="en-US" sz="3100" kern="1200"/>
        </a:p>
      </dsp:txBody>
      <dsp:txXfrm>
        <a:off x="401849" y="3358916"/>
        <a:ext cx="4911141" cy="825776"/>
      </dsp:txXfrm>
    </dsp:sp>
    <dsp:sp modelId="{2FBB0421-D445-4B2E-BAA1-900F718A745A}">
      <dsp:nvSpPr>
        <dsp:cNvPr id="0" name=""/>
        <dsp:cNvSpPr/>
      </dsp:nvSpPr>
      <dsp:spPr>
        <a:xfrm>
          <a:off x="0" y="5177964"/>
          <a:ext cx="7143551" cy="781200"/>
        </a:xfrm>
        <a:prstGeom prst="rect">
          <a:avLst/>
        </a:prstGeom>
        <a:solidFill>
          <a:schemeClr val="lt2">
            <a:alpha val="90000"/>
            <a:hueOff val="0"/>
            <a:satOff val="0"/>
            <a:lumOff val="0"/>
            <a:alphaOff val="0"/>
          </a:schemeClr>
        </a:solidFill>
        <a:ln w="6350" cap="flat" cmpd="sng" algn="ctr">
          <a:solidFill>
            <a:schemeClr val="dk2">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 modelId="{1B214D87-AD3C-4174-8DD4-CFFC175CB042}">
      <dsp:nvSpPr>
        <dsp:cNvPr id="0" name=""/>
        <dsp:cNvSpPr/>
      </dsp:nvSpPr>
      <dsp:spPr>
        <a:xfrm>
          <a:off x="357177" y="4720404"/>
          <a:ext cx="5000485" cy="915120"/>
        </a:xfrm>
        <a:prstGeom prst="roundRect">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89006" tIns="0" rIns="189006" bIns="0" numCol="1" spcCol="1270" anchor="ctr" anchorCtr="0">
          <a:noAutofit/>
        </a:bodyPr>
        <a:lstStyle/>
        <a:p>
          <a:pPr marL="0" lvl="0" indent="0" algn="l" defTabSz="1377950">
            <a:lnSpc>
              <a:spcPct val="90000"/>
            </a:lnSpc>
            <a:spcBef>
              <a:spcPct val="0"/>
            </a:spcBef>
            <a:spcAft>
              <a:spcPct val="35000"/>
            </a:spcAft>
            <a:buNone/>
          </a:pPr>
          <a:r>
            <a:rPr lang="es-AR" sz="3100" kern="1200"/>
            <a:t>Paresia vestibular bilateral</a:t>
          </a:r>
          <a:endParaRPr lang="en-US" sz="3100" kern="1200"/>
        </a:p>
      </dsp:txBody>
      <dsp:txXfrm>
        <a:off x="401849" y="4765076"/>
        <a:ext cx="4911141" cy="82577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AEE7C2-BB9B-4CDE-86AB-4BB55E6E6560}">
      <dsp:nvSpPr>
        <dsp:cNvPr id="0" name=""/>
        <dsp:cNvSpPr/>
      </dsp:nvSpPr>
      <dsp:spPr>
        <a:xfrm>
          <a:off x="0" y="665"/>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3B0732A-65F8-4D34-851D-F28C22A1A896}">
      <dsp:nvSpPr>
        <dsp:cNvPr id="0" name=""/>
        <dsp:cNvSpPr/>
      </dsp:nvSpPr>
      <dsp:spPr>
        <a:xfrm>
          <a:off x="0" y="665"/>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s-AR" sz="4000" kern="1200"/>
            <a:t>AICA</a:t>
          </a:r>
          <a:endParaRPr lang="en-US" sz="4000" kern="1200"/>
        </a:p>
      </dsp:txBody>
      <dsp:txXfrm>
        <a:off x="0" y="665"/>
        <a:ext cx="6666833" cy="1090517"/>
      </dsp:txXfrm>
    </dsp:sp>
    <dsp:sp modelId="{6FD3E548-C4D4-4219-B2C5-8D9EFE20F637}">
      <dsp:nvSpPr>
        <dsp:cNvPr id="0" name=""/>
        <dsp:cNvSpPr/>
      </dsp:nvSpPr>
      <dsp:spPr>
        <a:xfrm>
          <a:off x="0" y="1091183"/>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3535098-9E26-48B6-81A7-E1A980E1D117}">
      <dsp:nvSpPr>
        <dsp:cNvPr id="0" name=""/>
        <dsp:cNvSpPr/>
      </dsp:nvSpPr>
      <dsp:spPr>
        <a:xfrm>
          <a:off x="0" y="1091183"/>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s-AR" sz="4000" kern="1200"/>
            <a:t>PICA</a:t>
          </a:r>
          <a:endParaRPr lang="en-US" sz="4000" kern="1200"/>
        </a:p>
      </dsp:txBody>
      <dsp:txXfrm>
        <a:off x="0" y="1091183"/>
        <a:ext cx="6666833" cy="1090517"/>
      </dsp:txXfrm>
    </dsp:sp>
    <dsp:sp modelId="{BEE8BC7A-FD6F-46F1-9047-FE3361D7855B}">
      <dsp:nvSpPr>
        <dsp:cNvPr id="0" name=""/>
        <dsp:cNvSpPr/>
      </dsp:nvSpPr>
      <dsp:spPr>
        <a:xfrm>
          <a:off x="0" y="2181701"/>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114B10E-3B83-4723-9BFF-CE9DE1644BB6}">
      <dsp:nvSpPr>
        <dsp:cNvPr id="0" name=""/>
        <dsp:cNvSpPr/>
      </dsp:nvSpPr>
      <dsp:spPr>
        <a:xfrm>
          <a:off x="0" y="2181701"/>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s-AR" sz="4000" kern="1200"/>
            <a:t>A. CEREBELOSA SUPERIOR</a:t>
          </a:r>
          <a:endParaRPr lang="en-US" sz="4000" kern="1200"/>
        </a:p>
      </dsp:txBody>
      <dsp:txXfrm>
        <a:off x="0" y="2181701"/>
        <a:ext cx="6666833" cy="1090517"/>
      </dsp:txXfrm>
    </dsp:sp>
    <dsp:sp modelId="{9EB0FCE2-012B-4237-8C85-F2572CF80F97}">
      <dsp:nvSpPr>
        <dsp:cNvPr id="0" name=""/>
        <dsp:cNvSpPr/>
      </dsp:nvSpPr>
      <dsp:spPr>
        <a:xfrm>
          <a:off x="0" y="3272218"/>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C933092B-72C4-4ED3-A1AC-C5F2BA51FB9B}">
      <dsp:nvSpPr>
        <dsp:cNvPr id="0" name=""/>
        <dsp:cNvSpPr/>
      </dsp:nvSpPr>
      <dsp:spPr>
        <a:xfrm>
          <a:off x="0" y="3272218"/>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s-AR" sz="4000" kern="1200"/>
            <a:t>ISQUEMIA DE TALLO</a:t>
          </a:r>
          <a:endParaRPr lang="en-US" sz="4000" kern="1200"/>
        </a:p>
      </dsp:txBody>
      <dsp:txXfrm>
        <a:off x="0" y="3272218"/>
        <a:ext cx="6666833" cy="1090517"/>
      </dsp:txXfrm>
    </dsp:sp>
    <dsp:sp modelId="{EB22119C-57FD-4056-B095-17F4BD002FDE}">
      <dsp:nvSpPr>
        <dsp:cNvPr id="0" name=""/>
        <dsp:cNvSpPr/>
      </dsp:nvSpPr>
      <dsp:spPr>
        <a:xfrm>
          <a:off x="0" y="4362736"/>
          <a:ext cx="6666833" cy="0"/>
        </a:xfrm>
        <a:prstGeom prst="line">
          <a:avLst/>
        </a:prstGeom>
        <a:gradFill rotWithShape="0">
          <a:gsLst>
            <a:gs pos="0">
              <a:schemeClr val="dk2">
                <a:hueOff val="0"/>
                <a:satOff val="0"/>
                <a:lumOff val="0"/>
                <a:alphaOff val="0"/>
                <a:satMod val="103000"/>
                <a:lumMod val="102000"/>
                <a:tint val="94000"/>
              </a:schemeClr>
            </a:gs>
            <a:gs pos="50000">
              <a:schemeClr val="dk2">
                <a:hueOff val="0"/>
                <a:satOff val="0"/>
                <a:lumOff val="0"/>
                <a:alphaOff val="0"/>
                <a:satMod val="110000"/>
                <a:lumMod val="100000"/>
                <a:shade val="100000"/>
              </a:schemeClr>
            </a:gs>
            <a:gs pos="100000">
              <a:schemeClr val="dk2">
                <a:hueOff val="0"/>
                <a:satOff val="0"/>
                <a:lumOff val="0"/>
                <a:alphaOff val="0"/>
                <a:lumMod val="99000"/>
                <a:satMod val="120000"/>
                <a:shade val="78000"/>
              </a:schemeClr>
            </a:gs>
          </a:gsLst>
          <a:lin ang="5400000" scaled="0"/>
        </a:gradFill>
        <a:ln w="6350" cap="flat" cmpd="sng" algn="ctr">
          <a:solidFill>
            <a:schemeClr val="dk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333A2AC-676F-415F-8391-17ACF43A1A23}">
      <dsp:nvSpPr>
        <dsp:cNvPr id="0" name=""/>
        <dsp:cNvSpPr/>
      </dsp:nvSpPr>
      <dsp:spPr>
        <a:xfrm>
          <a:off x="0" y="4362736"/>
          <a:ext cx="6666833" cy="10905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2400" tIns="152400" rIns="152400" bIns="152400" numCol="1" spcCol="1270" anchor="t" anchorCtr="0">
          <a:noAutofit/>
        </a:bodyPr>
        <a:lstStyle/>
        <a:p>
          <a:pPr marL="0" lvl="0" indent="0" algn="l" defTabSz="1778000">
            <a:lnSpc>
              <a:spcPct val="90000"/>
            </a:lnSpc>
            <a:spcBef>
              <a:spcPct val="0"/>
            </a:spcBef>
            <a:spcAft>
              <a:spcPct val="35000"/>
            </a:spcAft>
            <a:buNone/>
          </a:pPr>
          <a:r>
            <a:rPr lang="es-AR" sz="4000" kern="1200"/>
            <a:t>ISQUEMIA VERTEBRO BASILAR</a:t>
          </a:r>
          <a:endParaRPr lang="en-US" sz="4000" kern="1200"/>
        </a:p>
      </dsp:txBody>
      <dsp:txXfrm>
        <a:off x="0" y="4362736"/>
        <a:ext cx="6666833" cy="109051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AB83FB-96A3-426A-8055-85CCEEF23B6A}">
      <dsp:nvSpPr>
        <dsp:cNvPr id="0" name=""/>
        <dsp:cNvSpPr/>
      </dsp:nvSpPr>
      <dsp:spPr>
        <a:xfrm>
          <a:off x="0" y="103382"/>
          <a:ext cx="6666833" cy="76752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s-AR" sz="3200" kern="1200">
              <a:solidFill>
                <a:srgbClr val="00B050"/>
              </a:solidFill>
            </a:rPr>
            <a:t>SIGNOS ALARMA. si:</a:t>
          </a:r>
          <a:endParaRPr lang="en-US" sz="3200" kern="1200">
            <a:solidFill>
              <a:srgbClr val="00B050"/>
            </a:solidFill>
          </a:endParaRPr>
        </a:p>
      </dsp:txBody>
      <dsp:txXfrm>
        <a:off x="37467" y="140849"/>
        <a:ext cx="6591899" cy="692586"/>
      </dsp:txXfrm>
    </dsp:sp>
    <dsp:sp modelId="{6A5513B1-00FA-4A01-8C4C-C418D3892655}">
      <dsp:nvSpPr>
        <dsp:cNvPr id="0" name=""/>
        <dsp:cNvSpPr/>
      </dsp:nvSpPr>
      <dsp:spPr>
        <a:xfrm>
          <a:off x="0" y="4381600"/>
          <a:ext cx="6666833" cy="767520"/>
        </a:xfrm>
        <a:prstGeom prst="roundRect">
          <a:avLst/>
        </a:prstGeom>
        <a:gradFill rotWithShape="0">
          <a:gsLst>
            <a:gs pos="0">
              <a:schemeClr val="accent2">
                <a:hueOff val="-291073"/>
                <a:satOff val="-16786"/>
                <a:lumOff val="1726"/>
                <a:alphaOff val="0"/>
                <a:satMod val="103000"/>
                <a:lumMod val="102000"/>
                <a:tint val="94000"/>
              </a:schemeClr>
            </a:gs>
            <a:gs pos="50000">
              <a:schemeClr val="accent2">
                <a:hueOff val="-291073"/>
                <a:satOff val="-16786"/>
                <a:lumOff val="1726"/>
                <a:alphaOff val="0"/>
                <a:satMod val="110000"/>
                <a:lumMod val="100000"/>
                <a:shade val="100000"/>
              </a:schemeClr>
            </a:gs>
            <a:gs pos="100000">
              <a:schemeClr val="accent2">
                <a:hueOff val="-291073"/>
                <a:satOff val="-16786"/>
                <a:lumOff val="172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s-AR" sz="3200" b="1" kern="1200">
              <a:solidFill>
                <a:schemeClr val="accent5">
                  <a:lumMod val="75000"/>
                </a:schemeClr>
              </a:solidFill>
            </a:rPr>
            <a:t>Internación y RMN ( ó TC ) urgente </a:t>
          </a:r>
          <a:endParaRPr lang="en-US" sz="3200" kern="1200">
            <a:solidFill>
              <a:schemeClr val="accent5">
                <a:lumMod val="75000"/>
              </a:schemeClr>
            </a:solidFill>
          </a:endParaRPr>
        </a:p>
      </dsp:txBody>
      <dsp:txXfrm>
        <a:off x="37467" y="4419067"/>
        <a:ext cx="6591899" cy="692586"/>
      </dsp:txXfrm>
    </dsp:sp>
    <dsp:sp modelId="{7CED205A-8FDF-4ED2-A218-E0EA6F79655B}">
      <dsp:nvSpPr>
        <dsp:cNvPr id="0" name=""/>
        <dsp:cNvSpPr/>
      </dsp:nvSpPr>
      <dsp:spPr>
        <a:xfrm>
          <a:off x="0" y="933313"/>
          <a:ext cx="6666833" cy="767520"/>
        </a:xfrm>
        <a:prstGeom prst="roundRect">
          <a:avLst/>
        </a:prstGeom>
        <a:gradFill rotWithShape="0">
          <a:gsLst>
            <a:gs pos="0">
              <a:schemeClr val="accent2">
                <a:hueOff val="-582145"/>
                <a:satOff val="-33571"/>
                <a:lumOff val="3451"/>
                <a:alphaOff val="0"/>
                <a:satMod val="103000"/>
                <a:lumMod val="102000"/>
                <a:tint val="94000"/>
              </a:schemeClr>
            </a:gs>
            <a:gs pos="50000">
              <a:schemeClr val="accent2">
                <a:hueOff val="-582145"/>
                <a:satOff val="-33571"/>
                <a:lumOff val="3451"/>
                <a:alphaOff val="0"/>
                <a:satMod val="110000"/>
                <a:lumMod val="100000"/>
                <a:shade val="100000"/>
              </a:schemeClr>
            </a:gs>
            <a:gs pos="100000">
              <a:schemeClr val="accent2">
                <a:hueOff val="-582145"/>
                <a:satOff val="-33571"/>
                <a:lumOff val="345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s-AR" sz="3200" b="1" kern="1200"/>
            <a:t>No puede estar parado ni con ayuda</a:t>
          </a:r>
          <a:endParaRPr lang="en-US" sz="3200" kern="1200"/>
        </a:p>
      </dsp:txBody>
      <dsp:txXfrm>
        <a:off x="37467" y="970780"/>
        <a:ext cx="6591899" cy="692586"/>
      </dsp:txXfrm>
    </dsp:sp>
    <dsp:sp modelId="{F9F701DB-239B-4EA2-92D4-21F3B1922214}">
      <dsp:nvSpPr>
        <dsp:cNvPr id="0" name=""/>
        <dsp:cNvSpPr/>
      </dsp:nvSpPr>
      <dsp:spPr>
        <a:xfrm>
          <a:off x="0" y="1735068"/>
          <a:ext cx="6666833" cy="767520"/>
        </a:xfrm>
        <a:prstGeom prst="roundRect">
          <a:avLst/>
        </a:prstGeom>
        <a:gradFill rotWithShape="0">
          <a:gsLst>
            <a:gs pos="0">
              <a:schemeClr val="accent2">
                <a:hueOff val="-873218"/>
                <a:satOff val="-50357"/>
                <a:lumOff val="5177"/>
                <a:alphaOff val="0"/>
                <a:satMod val="103000"/>
                <a:lumMod val="102000"/>
                <a:tint val="94000"/>
              </a:schemeClr>
            </a:gs>
            <a:gs pos="50000">
              <a:schemeClr val="accent2">
                <a:hueOff val="-873218"/>
                <a:satOff val="-50357"/>
                <a:lumOff val="5177"/>
                <a:alphaOff val="0"/>
                <a:satMod val="110000"/>
                <a:lumMod val="100000"/>
                <a:shade val="100000"/>
              </a:schemeClr>
            </a:gs>
            <a:gs pos="100000">
              <a:schemeClr val="accent2">
                <a:hueOff val="-873218"/>
                <a:satOff val="-50357"/>
                <a:lumOff val="517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s-AR" sz="3200" b="1" kern="1200"/>
            <a:t>ó Signos cerebelosos</a:t>
          </a:r>
          <a:endParaRPr lang="en-US" sz="3200" kern="1200"/>
        </a:p>
      </dsp:txBody>
      <dsp:txXfrm>
        <a:off x="37467" y="1772535"/>
        <a:ext cx="6591899" cy="692586"/>
      </dsp:txXfrm>
    </dsp:sp>
    <dsp:sp modelId="{BA85EE47-7491-4530-B1D0-CE06FFF57F27}">
      <dsp:nvSpPr>
        <dsp:cNvPr id="0" name=""/>
        <dsp:cNvSpPr/>
      </dsp:nvSpPr>
      <dsp:spPr>
        <a:xfrm>
          <a:off x="0" y="2520614"/>
          <a:ext cx="6666833" cy="767520"/>
        </a:xfrm>
        <a:prstGeom prst="roundRect">
          <a:avLst/>
        </a:prstGeom>
        <a:gradFill rotWithShape="0">
          <a:gsLst>
            <a:gs pos="0">
              <a:schemeClr val="accent2">
                <a:hueOff val="-1164290"/>
                <a:satOff val="-67142"/>
                <a:lumOff val="6902"/>
                <a:alphaOff val="0"/>
                <a:satMod val="103000"/>
                <a:lumMod val="102000"/>
                <a:tint val="94000"/>
              </a:schemeClr>
            </a:gs>
            <a:gs pos="50000">
              <a:schemeClr val="accent2">
                <a:hueOff val="-1164290"/>
                <a:satOff val="-67142"/>
                <a:lumOff val="6902"/>
                <a:alphaOff val="0"/>
                <a:satMod val="110000"/>
                <a:lumMod val="100000"/>
                <a:shade val="100000"/>
              </a:schemeClr>
            </a:gs>
            <a:gs pos="100000">
              <a:schemeClr val="accent2">
                <a:hueOff val="-1164290"/>
                <a:satOff val="-67142"/>
                <a:lumOff val="690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s-AR" sz="3200" b="1" kern="1200"/>
            <a:t>ó Pares bajos IX-X-XI-XII</a:t>
          </a:r>
          <a:endParaRPr lang="en-US" sz="3200" kern="1200"/>
        </a:p>
      </dsp:txBody>
      <dsp:txXfrm>
        <a:off x="37467" y="2558081"/>
        <a:ext cx="6591899" cy="692586"/>
      </dsp:txXfrm>
    </dsp:sp>
    <dsp:sp modelId="{983D7957-0543-4A38-804C-8BFED9AD7B1D}">
      <dsp:nvSpPr>
        <dsp:cNvPr id="0" name=""/>
        <dsp:cNvSpPr/>
      </dsp:nvSpPr>
      <dsp:spPr>
        <a:xfrm>
          <a:off x="0" y="3306151"/>
          <a:ext cx="6666833" cy="767520"/>
        </a:xfrm>
        <a:prstGeom prst="roundRect">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s-AR" sz="3200" b="1" kern="1200"/>
            <a:t>ó Hipoestesia en una mitad de la cara</a:t>
          </a:r>
          <a:endParaRPr lang="en-US" sz="3200" kern="1200"/>
        </a:p>
      </dsp:txBody>
      <dsp:txXfrm>
        <a:off x="37467" y="3343618"/>
        <a:ext cx="6591899" cy="692586"/>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AR" dirty="0"/>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72A347D-6D31-4422-8236-59A82D78126A}" type="datetimeFigureOut">
              <a:rPr lang="es-AR" smtClean="0"/>
              <a:t>12/5/2024</a:t>
            </a:fld>
            <a:endParaRPr lang="es-AR" dirty="0"/>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AR" dirty="0"/>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AR" dirty="0"/>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7173F-4A23-452E-ADEF-CF3A6807FB22}" type="slidenum">
              <a:rPr lang="es-AR" smtClean="0"/>
              <a:t>‹Nº›</a:t>
            </a:fld>
            <a:endParaRPr lang="es-AR" dirty="0"/>
          </a:p>
        </p:txBody>
      </p:sp>
    </p:spTree>
    <p:extLst>
      <p:ext uri="{BB962C8B-B14F-4D97-AF65-F5344CB8AC3E}">
        <p14:creationId xmlns:p14="http://schemas.microsoft.com/office/powerpoint/2010/main" val="3837580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AR"/>
          </a:p>
        </p:txBody>
      </p:sp>
      <p:sp>
        <p:nvSpPr>
          <p:cNvPr id="4" name="Marcador de fecha 3"/>
          <p:cNvSpPr>
            <a:spLocks noGrp="1"/>
          </p:cNvSpPr>
          <p:nvPr>
            <p:ph type="dt" sz="half" idx="10"/>
          </p:nvPr>
        </p:nvSpPr>
        <p:spPr/>
        <p:txBody>
          <a:bodyPr/>
          <a:lstStyle/>
          <a:p>
            <a:fld id="{4AAD347D-5ACD-4C99-B74B-A9C85AD731AF}" type="datetimeFigureOut">
              <a:rPr lang="en-US" smtClean="0"/>
              <a:t>5/12/2024</a:t>
            </a:fld>
            <a:endParaRPr lang="en-US" dirty="0"/>
          </a:p>
        </p:txBody>
      </p:sp>
      <p:sp>
        <p:nvSpPr>
          <p:cNvPr id="5" name="Marcador de pie de página 4"/>
          <p:cNvSpPr>
            <a:spLocks noGrp="1"/>
          </p:cNvSpPr>
          <p:nvPr>
            <p:ph type="ftr" sz="quarter" idx="11"/>
          </p:nvPr>
        </p:nvSpPr>
        <p:spPr/>
        <p:txBody>
          <a:bodyPr/>
          <a:lstStyle/>
          <a:p>
            <a:endParaRPr lang="en-US" dirty="0"/>
          </a:p>
        </p:txBody>
      </p:sp>
      <p:sp>
        <p:nvSpPr>
          <p:cNvPr id="6" name="Marcador de número de diapositiva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222880773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AR"/>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fecha 3"/>
          <p:cNvSpPr>
            <a:spLocks noGrp="1"/>
          </p:cNvSpPr>
          <p:nvPr>
            <p:ph type="dt" sz="half" idx="10"/>
          </p:nvPr>
        </p:nvSpPr>
        <p:spPr/>
        <p:txBody>
          <a:bodyPr/>
          <a:lstStyle/>
          <a:p>
            <a:fld id="{4509A250-FF31-4206-8172-F9D3106AACB1}" type="datetimeFigureOut">
              <a:rPr lang="en-US" smtClean="0"/>
              <a:t>5/12/2024</a:t>
            </a:fld>
            <a:endParaRPr lang="en-US" dirty="0"/>
          </a:p>
        </p:txBody>
      </p:sp>
      <p:sp>
        <p:nvSpPr>
          <p:cNvPr id="5" name="Marcador de pie de página 4"/>
          <p:cNvSpPr>
            <a:spLocks noGrp="1"/>
          </p:cNvSpPr>
          <p:nvPr>
            <p:ph type="ftr" sz="quarter" idx="11"/>
          </p:nvPr>
        </p:nvSpPr>
        <p:spPr/>
        <p:txBody>
          <a:bodyPr/>
          <a:lstStyle/>
          <a:p>
            <a:endParaRPr lang="en-US" dirty="0"/>
          </a:p>
        </p:txBody>
      </p:sp>
      <p:sp>
        <p:nvSpPr>
          <p:cNvPr id="6" name="Marcador de número de diapositiva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375611001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9796027F-7875-4030-9381-8BD8C4F21935}" type="datetimeFigureOut">
              <a:rPr lang="en-US" smtClean="0"/>
              <a:t>5/12/2024</a:t>
            </a:fld>
            <a:endParaRPr lang="en-US" dirty="0"/>
          </a:p>
        </p:txBody>
      </p:sp>
      <p:sp>
        <p:nvSpPr>
          <p:cNvPr id="5" name="Marcador de pie de página 4"/>
          <p:cNvSpPr>
            <a:spLocks noGrp="1"/>
          </p:cNvSpPr>
          <p:nvPr>
            <p:ph type="ftr" sz="quarter" idx="11"/>
          </p:nvPr>
        </p:nvSpPr>
        <p:spPr/>
        <p:txBody>
          <a:bodyPr/>
          <a:lstStyle/>
          <a:p>
            <a:endParaRPr lang="en-US" dirty="0"/>
          </a:p>
        </p:txBody>
      </p:sp>
      <p:sp>
        <p:nvSpPr>
          <p:cNvPr id="6" name="Marcador de número de diapositiva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250150720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AR"/>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5" name="Marcador de fecha 4"/>
          <p:cNvSpPr>
            <a:spLocks noGrp="1"/>
          </p:cNvSpPr>
          <p:nvPr>
            <p:ph type="dt" sz="half" idx="10"/>
          </p:nvPr>
        </p:nvSpPr>
        <p:spPr/>
        <p:txBody>
          <a:bodyPr/>
          <a:lstStyle/>
          <a:p>
            <a:fld id="{9796027F-7875-4030-9381-8BD8C4F21935}" type="datetimeFigureOut">
              <a:rPr lang="en-US" smtClean="0"/>
              <a:t>5/12/2024</a:t>
            </a:fld>
            <a:endParaRPr lang="en-US" dirty="0"/>
          </a:p>
        </p:txBody>
      </p:sp>
      <p:sp>
        <p:nvSpPr>
          <p:cNvPr id="6" name="Marcador de pie de página 5"/>
          <p:cNvSpPr>
            <a:spLocks noGrp="1"/>
          </p:cNvSpPr>
          <p:nvPr>
            <p:ph type="ftr" sz="quarter" idx="11"/>
          </p:nvPr>
        </p:nvSpPr>
        <p:spPr/>
        <p:txBody>
          <a:bodyPr/>
          <a:lstStyle/>
          <a:p>
            <a:endParaRPr lang="en-US" dirty="0"/>
          </a:p>
        </p:txBody>
      </p:sp>
      <p:sp>
        <p:nvSpPr>
          <p:cNvPr id="7" name="Marcador de número de diapositiva 6"/>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418323826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7" name="Marcador de fecha 6"/>
          <p:cNvSpPr>
            <a:spLocks noGrp="1"/>
          </p:cNvSpPr>
          <p:nvPr>
            <p:ph type="dt" sz="half" idx="10"/>
          </p:nvPr>
        </p:nvSpPr>
        <p:spPr/>
        <p:txBody>
          <a:bodyPr/>
          <a:lstStyle/>
          <a:p>
            <a:fld id="{9796027F-7875-4030-9381-8BD8C4F21935}" type="datetimeFigureOut">
              <a:rPr lang="en-US" smtClean="0"/>
              <a:t>5/12/2024</a:t>
            </a:fld>
            <a:endParaRPr lang="en-US" dirty="0"/>
          </a:p>
        </p:txBody>
      </p:sp>
      <p:sp>
        <p:nvSpPr>
          <p:cNvPr id="8" name="Marcador de pie de página 7"/>
          <p:cNvSpPr>
            <a:spLocks noGrp="1"/>
          </p:cNvSpPr>
          <p:nvPr>
            <p:ph type="ftr" sz="quarter" idx="11"/>
          </p:nvPr>
        </p:nvSpPr>
        <p:spPr/>
        <p:txBody>
          <a:bodyPr/>
          <a:lstStyle/>
          <a:p>
            <a:endParaRPr lang="en-US" dirty="0"/>
          </a:p>
        </p:txBody>
      </p:sp>
      <p:sp>
        <p:nvSpPr>
          <p:cNvPr id="9" name="Marcador de número de diapositiva 8"/>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42820076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AR"/>
          </a:p>
        </p:txBody>
      </p:sp>
      <p:sp>
        <p:nvSpPr>
          <p:cNvPr id="3" name="Marcador de fecha 2"/>
          <p:cNvSpPr>
            <a:spLocks noGrp="1"/>
          </p:cNvSpPr>
          <p:nvPr>
            <p:ph type="dt" sz="half" idx="10"/>
          </p:nvPr>
        </p:nvSpPr>
        <p:spPr/>
        <p:txBody>
          <a:bodyPr/>
          <a:lstStyle/>
          <a:p>
            <a:fld id="{4509A250-FF31-4206-8172-F9D3106AACB1}" type="datetimeFigureOut">
              <a:rPr lang="en-US" smtClean="0"/>
              <a:t>5/12/2024</a:t>
            </a:fld>
            <a:endParaRPr lang="en-US" dirty="0"/>
          </a:p>
        </p:txBody>
      </p:sp>
      <p:sp>
        <p:nvSpPr>
          <p:cNvPr id="4" name="Marcador de pie de página 3"/>
          <p:cNvSpPr>
            <a:spLocks noGrp="1"/>
          </p:cNvSpPr>
          <p:nvPr>
            <p:ph type="ftr" sz="quarter" idx="11"/>
          </p:nvPr>
        </p:nvSpPr>
        <p:spPr/>
        <p:txBody>
          <a:bodyPr/>
          <a:lstStyle/>
          <a:p>
            <a:endParaRPr lang="en-US" dirty="0"/>
          </a:p>
        </p:txBody>
      </p:sp>
      <p:sp>
        <p:nvSpPr>
          <p:cNvPr id="5" name="Marcador de número de diapositiva 4"/>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411998377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509A250-FF31-4206-8172-F9D3106AACB1}" type="datetimeFigureOut">
              <a:rPr lang="en-US" smtClean="0"/>
              <a:t>5/12/2024</a:t>
            </a:fld>
            <a:endParaRPr lang="en-US" dirty="0"/>
          </a:p>
        </p:txBody>
      </p:sp>
      <p:sp>
        <p:nvSpPr>
          <p:cNvPr id="3" name="Marcador de pie de página 2"/>
          <p:cNvSpPr>
            <a:spLocks noGrp="1"/>
          </p:cNvSpPr>
          <p:nvPr>
            <p:ph type="ftr" sz="quarter" idx="11"/>
          </p:nvPr>
        </p:nvSpPr>
        <p:spPr/>
        <p:txBody>
          <a:bodyPr/>
          <a:lstStyle/>
          <a:p>
            <a:endParaRPr lang="en-US" dirty="0"/>
          </a:p>
        </p:txBody>
      </p:sp>
      <p:sp>
        <p:nvSpPr>
          <p:cNvPr id="4" name="Marcador de número de diapositiva 3"/>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3733413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4509A250-FF31-4206-8172-F9D3106AACB1}" type="datetimeFigureOut">
              <a:rPr lang="en-US" smtClean="0"/>
              <a:t>5/12/2024</a:t>
            </a:fld>
            <a:endParaRPr lang="en-US" dirty="0"/>
          </a:p>
        </p:txBody>
      </p:sp>
      <p:sp>
        <p:nvSpPr>
          <p:cNvPr id="6" name="Marcador de pie de página 5"/>
          <p:cNvSpPr>
            <a:spLocks noGrp="1"/>
          </p:cNvSpPr>
          <p:nvPr>
            <p:ph type="ftr" sz="quarter" idx="11"/>
          </p:nvPr>
        </p:nvSpPr>
        <p:spPr/>
        <p:txBody>
          <a:bodyPr/>
          <a:lstStyle/>
          <a:p>
            <a:endParaRPr lang="en-US" dirty="0"/>
          </a:p>
        </p:txBody>
      </p:sp>
      <p:sp>
        <p:nvSpPr>
          <p:cNvPr id="7" name="Marcador de número de diapositiva 6"/>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79669699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AR"/>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4509A250-FF31-4206-8172-F9D3106AACB1}" type="datetimeFigureOut">
              <a:rPr lang="en-US" smtClean="0"/>
              <a:t>5/12/2024</a:t>
            </a:fld>
            <a:endParaRPr lang="en-US" dirty="0"/>
          </a:p>
        </p:txBody>
      </p:sp>
      <p:sp>
        <p:nvSpPr>
          <p:cNvPr id="6" name="Marcador de pie de página 5"/>
          <p:cNvSpPr>
            <a:spLocks noGrp="1"/>
          </p:cNvSpPr>
          <p:nvPr>
            <p:ph type="ftr" sz="quarter" idx="11"/>
          </p:nvPr>
        </p:nvSpPr>
        <p:spPr/>
        <p:txBody>
          <a:bodyPr/>
          <a:lstStyle/>
          <a:p>
            <a:endParaRPr lang="en-US" dirty="0"/>
          </a:p>
        </p:txBody>
      </p:sp>
      <p:sp>
        <p:nvSpPr>
          <p:cNvPr id="7" name="Marcador de número de diapositiva 6"/>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155919977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AR"/>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fecha 3"/>
          <p:cNvSpPr>
            <a:spLocks noGrp="1"/>
          </p:cNvSpPr>
          <p:nvPr>
            <p:ph type="dt" sz="half" idx="10"/>
          </p:nvPr>
        </p:nvSpPr>
        <p:spPr/>
        <p:txBody>
          <a:bodyPr/>
          <a:lstStyle/>
          <a:p>
            <a:fld id="{4509A250-FF31-4206-8172-F9D3106AACB1}" type="datetimeFigureOut">
              <a:rPr lang="en-US" smtClean="0"/>
              <a:t>5/12/2024</a:t>
            </a:fld>
            <a:endParaRPr lang="en-US" dirty="0"/>
          </a:p>
        </p:txBody>
      </p:sp>
      <p:sp>
        <p:nvSpPr>
          <p:cNvPr id="5" name="Marcador de pie de página 4"/>
          <p:cNvSpPr>
            <a:spLocks noGrp="1"/>
          </p:cNvSpPr>
          <p:nvPr>
            <p:ph type="ftr" sz="quarter" idx="11"/>
          </p:nvPr>
        </p:nvSpPr>
        <p:spPr/>
        <p:txBody>
          <a:bodyPr/>
          <a:lstStyle/>
          <a:p>
            <a:endParaRPr lang="en-US" dirty="0"/>
          </a:p>
        </p:txBody>
      </p:sp>
      <p:sp>
        <p:nvSpPr>
          <p:cNvPr id="6" name="Marcador de número de diapositiva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327701127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fecha 3"/>
          <p:cNvSpPr>
            <a:spLocks noGrp="1"/>
          </p:cNvSpPr>
          <p:nvPr>
            <p:ph type="dt" sz="half" idx="10"/>
          </p:nvPr>
        </p:nvSpPr>
        <p:spPr/>
        <p:txBody>
          <a:bodyPr/>
          <a:lstStyle/>
          <a:p>
            <a:fld id="{4509A250-FF31-4206-8172-F9D3106AACB1}" type="datetimeFigureOut">
              <a:rPr lang="en-US" smtClean="0"/>
              <a:t>5/12/2024</a:t>
            </a:fld>
            <a:endParaRPr lang="en-US" dirty="0"/>
          </a:p>
        </p:txBody>
      </p:sp>
      <p:sp>
        <p:nvSpPr>
          <p:cNvPr id="5" name="Marcador de pie de página 4"/>
          <p:cNvSpPr>
            <a:spLocks noGrp="1"/>
          </p:cNvSpPr>
          <p:nvPr>
            <p:ph type="ftr" sz="quarter" idx="11"/>
          </p:nvPr>
        </p:nvSpPr>
        <p:spPr/>
        <p:txBody>
          <a:bodyPr/>
          <a:lstStyle/>
          <a:p>
            <a:endParaRPr lang="en-US" dirty="0"/>
          </a:p>
        </p:txBody>
      </p:sp>
      <p:sp>
        <p:nvSpPr>
          <p:cNvPr id="6" name="Marcador de número de diapositiva 5"/>
          <p:cNvSpPr>
            <a:spLocks noGrp="1"/>
          </p:cNvSpPr>
          <p:nvPr>
            <p:ph type="sldNum" sz="quarter" idx="12"/>
          </p:nvPr>
        </p:nvSpPr>
        <p:spPr/>
        <p:txBody>
          <a:bodyPr/>
          <a:lstStyle/>
          <a:p>
            <a:fld id="{D57F1E4F-1CFF-5643-939E-02111984F565}" type="slidenum">
              <a:rPr lang="en-US" smtClean="0"/>
              <a:t>‹Nº›</a:t>
            </a:fld>
            <a:endParaRPr lang="en-US" dirty="0"/>
          </a:p>
        </p:txBody>
      </p:sp>
    </p:spTree>
    <p:extLst>
      <p:ext uri="{BB962C8B-B14F-4D97-AF65-F5344CB8AC3E}">
        <p14:creationId xmlns:p14="http://schemas.microsoft.com/office/powerpoint/2010/main" val="65525626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ítulo, text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914400" y="609600"/>
            <a:ext cx="10363200" cy="1143000"/>
          </a:xfrm>
        </p:spPr>
        <p:txBody>
          <a:bodyPr/>
          <a:lstStyle/>
          <a:p>
            <a:r>
              <a:rPr lang="es-ES"/>
              <a:t>Haga clic para modificar el estilo de título del patrón</a:t>
            </a:r>
            <a:endParaRPr lang="es-AR"/>
          </a:p>
        </p:txBody>
      </p:sp>
      <p:sp>
        <p:nvSpPr>
          <p:cNvPr id="3" name="Marcador de texto 2"/>
          <p:cNvSpPr>
            <a:spLocks noGrp="1"/>
          </p:cNvSpPr>
          <p:nvPr>
            <p:ph type="body" sz="half" idx="1"/>
          </p:nvPr>
        </p:nvSpPr>
        <p:spPr>
          <a:xfrm>
            <a:off x="914400" y="1981200"/>
            <a:ext cx="50800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contenido 3"/>
          <p:cNvSpPr>
            <a:spLocks noGrp="1"/>
          </p:cNvSpPr>
          <p:nvPr>
            <p:ph sz="half" idx="2"/>
          </p:nvPr>
        </p:nvSpPr>
        <p:spPr>
          <a:xfrm>
            <a:off x="6197600" y="1981200"/>
            <a:ext cx="5080000" cy="41148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5" name="Marcador de fecha 4"/>
          <p:cNvSpPr>
            <a:spLocks noGrp="1"/>
          </p:cNvSpPr>
          <p:nvPr>
            <p:ph type="dt" sz="half" idx="10"/>
          </p:nvPr>
        </p:nvSpPr>
        <p:spPr>
          <a:xfrm>
            <a:off x="914400" y="6248400"/>
            <a:ext cx="2540000" cy="457200"/>
          </a:xfrm>
        </p:spPr>
        <p:txBody>
          <a:bodyPr/>
          <a:lstStyle>
            <a:lvl1pPr>
              <a:defRPr/>
            </a:lvl1pPr>
          </a:lstStyle>
          <a:p>
            <a:endParaRPr lang="en-US" altLang="es-AR" dirty="0"/>
          </a:p>
        </p:txBody>
      </p:sp>
      <p:sp>
        <p:nvSpPr>
          <p:cNvPr id="6" name="Marcador de pie de página 5"/>
          <p:cNvSpPr>
            <a:spLocks noGrp="1"/>
          </p:cNvSpPr>
          <p:nvPr>
            <p:ph type="ftr" sz="quarter" idx="11"/>
          </p:nvPr>
        </p:nvSpPr>
        <p:spPr>
          <a:xfrm>
            <a:off x="4165600" y="6248400"/>
            <a:ext cx="3860800" cy="457200"/>
          </a:xfrm>
        </p:spPr>
        <p:txBody>
          <a:bodyPr/>
          <a:lstStyle>
            <a:lvl1pPr>
              <a:defRPr/>
            </a:lvl1pPr>
          </a:lstStyle>
          <a:p>
            <a:endParaRPr lang="en-US" altLang="es-AR" dirty="0"/>
          </a:p>
        </p:txBody>
      </p:sp>
      <p:sp>
        <p:nvSpPr>
          <p:cNvPr id="7" name="Marcador de número de diapositiva 6"/>
          <p:cNvSpPr>
            <a:spLocks noGrp="1"/>
          </p:cNvSpPr>
          <p:nvPr>
            <p:ph type="sldNum" sz="quarter" idx="12"/>
          </p:nvPr>
        </p:nvSpPr>
        <p:spPr>
          <a:xfrm>
            <a:off x="8737600" y="6248400"/>
            <a:ext cx="2540000" cy="457200"/>
          </a:xfrm>
        </p:spPr>
        <p:txBody>
          <a:bodyPr/>
          <a:lstStyle>
            <a:lvl1pPr>
              <a:defRPr/>
            </a:lvl1pPr>
          </a:lstStyle>
          <a:p>
            <a:fld id="{1BDD0306-116B-493F-A99B-DEC82E82B1BA}" type="slidenum">
              <a:rPr lang="en-US" altLang="es-AR"/>
              <a:pPr/>
              <a:t>‹Nº›</a:t>
            </a:fld>
            <a:endParaRPr lang="en-US" altLang="es-AR" dirty="0"/>
          </a:p>
        </p:txBody>
      </p:sp>
    </p:spTree>
    <p:extLst>
      <p:ext uri="{BB962C8B-B14F-4D97-AF65-F5344CB8AC3E}">
        <p14:creationId xmlns:p14="http://schemas.microsoft.com/office/powerpoint/2010/main" val="22227472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AR"/>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AR"/>
          </a:p>
        </p:txBody>
      </p:sp>
      <p:sp>
        <p:nvSpPr>
          <p:cNvPr id="4" name="Marcador de fecha 3"/>
          <p:cNvSpPr>
            <a:spLocks noGrp="1"/>
          </p:cNvSpPr>
          <p:nvPr>
            <p:ph type="dt" sz="half" idx="10"/>
          </p:nvPr>
        </p:nvSpPr>
        <p:spPr/>
        <p:txBody>
          <a:bodyPr/>
          <a:lstStyle/>
          <a:p>
            <a:fld id="{4AAD347D-5ACD-4C99-B74B-A9C85AD731AF}" type="datetimeFigureOut">
              <a:rPr lang="en-US" smtClean="0">
                <a:solidFill>
                  <a:prstClr val="black">
                    <a:tint val="75000"/>
                  </a:prstClr>
                </a:solidFill>
              </a:rPr>
              <a:pPr/>
              <a:t>5/12/2024</a:t>
            </a:fld>
            <a:endParaRPr lang="en-US" dirty="0">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n-US" dirty="0">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7F1E4F-1CFF-5643-939E-02111984F565}"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211461740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AR"/>
          </a:p>
        </p:txBody>
      </p:sp>
      <p:sp>
        <p:nvSpPr>
          <p:cNvPr id="3" name="Marcador de contenido 2"/>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fecha 3"/>
          <p:cNvSpPr>
            <a:spLocks noGrp="1"/>
          </p:cNvSpPr>
          <p:nvPr>
            <p:ph type="dt" sz="half" idx="10"/>
          </p:nvPr>
        </p:nvSpPr>
        <p:spPr/>
        <p:txBody>
          <a:bodyPr/>
          <a:lstStyle/>
          <a:p>
            <a:fld id="{4509A250-FF31-4206-8172-F9D3106AACB1}" type="datetimeFigureOut">
              <a:rPr lang="en-US" smtClean="0">
                <a:solidFill>
                  <a:prstClr val="black">
                    <a:tint val="75000"/>
                  </a:prstClr>
                </a:solidFill>
              </a:rPr>
              <a:pPr/>
              <a:t>5/12/2024</a:t>
            </a:fld>
            <a:endParaRPr lang="en-US" dirty="0">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n-US" dirty="0">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7F1E4F-1CFF-5643-939E-02111984F565}"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69406991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AR"/>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9796027F-7875-4030-9381-8BD8C4F21935}" type="datetimeFigureOut">
              <a:rPr lang="en-US" smtClean="0">
                <a:solidFill>
                  <a:prstClr val="black">
                    <a:tint val="75000"/>
                  </a:prstClr>
                </a:solidFill>
              </a:rPr>
              <a:pPr/>
              <a:t>5/12/2024</a:t>
            </a:fld>
            <a:endParaRPr lang="en-US" dirty="0">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n-US" dirty="0">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7F1E4F-1CFF-5643-939E-02111984F565}"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72982484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AR"/>
          </a:p>
        </p:txBody>
      </p:sp>
      <p:sp>
        <p:nvSpPr>
          <p:cNvPr id="3" name="Marcador de contenido 2"/>
          <p:cNvSpPr>
            <a:spLocks noGrp="1"/>
          </p:cNvSpPr>
          <p:nvPr>
            <p:ph sz="half" idx="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contenido 3"/>
          <p:cNvSpPr>
            <a:spLocks noGrp="1"/>
          </p:cNvSpPr>
          <p:nvPr>
            <p:ph sz="half" idx="2"/>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5" name="Marcador de fecha 4"/>
          <p:cNvSpPr>
            <a:spLocks noGrp="1"/>
          </p:cNvSpPr>
          <p:nvPr>
            <p:ph type="dt" sz="half" idx="10"/>
          </p:nvPr>
        </p:nvSpPr>
        <p:spPr/>
        <p:txBody>
          <a:bodyPr/>
          <a:lstStyle/>
          <a:p>
            <a:fld id="{9796027F-7875-4030-9381-8BD8C4F21935}" type="datetimeFigureOut">
              <a:rPr lang="en-US" smtClean="0">
                <a:solidFill>
                  <a:prstClr val="black">
                    <a:tint val="75000"/>
                  </a:prstClr>
                </a:solidFill>
              </a:rPr>
              <a:pPr/>
              <a:t>5/12/2024</a:t>
            </a:fld>
            <a:endParaRPr lang="en-US" dirty="0">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n-US" dirty="0">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D57F1E4F-1CFF-5643-939E-02111984F565}"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378631980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AR"/>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7" name="Marcador de fecha 6"/>
          <p:cNvSpPr>
            <a:spLocks noGrp="1"/>
          </p:cNvSpPr>
          <p:nvPr>
            <p:ph type="dt" sz="half" idx="10"/>
          </p:nvPr>
        </p:nvSpPr>
        <p:spPr/>
        <p:txBody>
          <a:bodyPr/>
          <a:lstStyle/>
          <a:p>
            <a:fld id="{9796027F-7875-4030-9381-8BD8C4F21935}" type="datetimeFigureOut">
              <a:rPr lang="en-US" smtClean="0">
                <a:solidFill>
                  <a:prstClr val="black">
                    <a:tint val="75000"/>
                  </a:prstClr>
                </a:solidFill>
              </a:rPr>
              <a:pPr/>
              <a:t>5/12/2024</a:t>
            </a:fld>
            <a:endParaRPr lang="en-US" dirty="0">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n-US" dirty="0">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D57F1E4F-1CFF-5643-939E-02111984F565}"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325346978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AR"/>
          </a:p>
        </p:txBody>
      </p:sp>
      <p:sp>
        <p:nvSpPr>
          <p:cNvPr id="3" name="Marcador de fecha 2"/>
          <p:cNvSpPr>
            <a:spLocks noGrp="1"/>
          </p:cNvSpPr>
          <p:nvPr>
            <p:ph type="dt" sz="half" idx="10"/>
          </p:nvPr>
        </p:nvSpPr>
        <p:spPr/>
        <p:txBody>
          <a:bodyPr/>
          <a:lstStyle/>
          <a:p>
            <a:fld id="{4509A250-FF31-4206-8172-F9D3106AACB1}" type="datetimeFigureOut">
              <a:rPr lang="en-US" smtClean="0">
                <a:solidFill>
                  <a:prstClr val="black">
                    <a:tint val="75000"/>
                  </a:prstClr>
                </a:solidFill>
              </a:rPr>
              <a:pPr/>
              <a:t>5/12/2024</a:t>
            </a:fld>
            <a:endParaRPr lang="en-US" dirty="0">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n-US" dirty="0">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D57F1E4F-1CFF-5643-939E-02111984F565}"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27935410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4509A250-FF31-4206-8172-F9D3106AACB1}" type="datetimeFigureOut">
              <a:rPr lang="en-US" smtClean="0">
                <a:solidFill>
                  <a:prstClr val="black">
                    <a:tint val="75000"/>
                  </a:prstClr>
                </a:solidFill>
              </a:rPr>
              <a:pPr/>
              <a:t>5/12/2024</a:t>
            </a:fld>
            <a:endParaRPr lang="en-US" dirty="0">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n-US" dirty="0">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D57F1E4F-1CFF-5643-939E-02111984F565}"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40649637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AR"/>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4509A250-FF31-4206-8172-F9D3106AACB1}" type="datetimeFigureOut">
              <a:rPr lang="en-US" smtClean="0">
                <a:solidFill>
                  <a:prstClr val="black">
                    <a:tint val="75000"/>
                  </a:prstClr>
                </a:solidFill>
              </a:rPr>
              <a:pPr/>
              <a:t>5/12/2024</a:t>
            </a:fld>
            <a:endParaRPr lang="en-US" dirty="0">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n-US" dirty="0">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D57F1E4F-1CFF-5643-939E-02111984F565}"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411152032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AR"/>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a:t>Haga clic en el icono para agregar una imagen</a:t>
            </a:r>
            <a:endParaRPr lang="es-AR" dirty="0"/>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4509A250-FF31-4206-8172-F9D3106AACB1}" type="datetimeFigureOut">
              <a:rPr lang="en-US" smtClean="0">
                <a:solidFill>
                  <a:prstClr val="black">
                    <a:tint val="75000"/>
                  </a:prstClr>
                </a:solidFill>
              </a:rPr>
              <a:pPr/>
              <a:t>5/12/2024</a:t>
            </a:fld>
            <a:endParaRPr lang="en-US" dirty="0">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n-US" dirty="0">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D57F1E4F-1CFF-5643-939E-02111984F565}"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29959839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AR"/>
          </a:p>
        </p:txBody>
      </p:sp>
      <p:sp>
        <p:nvSpPr>
          <p:cNvPr id="3" name="Marcador de texto vertical 2"/>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fecha 3"/>
          <p:cNvSpPr>
            <a:spLocks noGrp="1"/>
          </p:cNvSpPr>
          <p:nvPr>
            <p:ph type="dt" sz="half" idx="10"/>
          </p:nvPr>
        </p:nvSpPr>
        <p:spPr/>
        <p:txBody>
          <a:bodyPr/>
          <a:lstStyle/>
          <a:p>
            <a:fld id="{4509A250-FF31-4206-8172-F9D3106AACB1}" type="datetimeFigureOut">
              <a:rPr lang="en-US" smtClean="0">
                <a:solidFill>
                  <a:prstClr val="black">
                    <a:tint val="75000"/>
                  </a:prstClr>
                </a:solidFill>
              </a:rPr>
              <a:pPr/>
              <a:t>5/12/2024</a:t>
            </a:fld>
            <a:endParaRPr lang="en-US" dirty="0">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n-US" dirty="0">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7F1E4F-1CFF-5643-939E-02111984F565}"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414875093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AR"/>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fecha 3"/>
          <p:cNvSpPr>
            <a:spLocks noGrp="1"/>
          </p:cNvSpPr>
          <p:nvPr>
            <p:ph type="dt" sz="half" idx="10"/>
          </p:nvPr>
        </p:nvSpPr>
        <p:spPr/>
        <p:txBody>
          <a:bodyPr/>
          <a:lstStyle/>
          <a:p>
            <a:fld id="{4509A250-FF31-4206-8172-F9D3106AACB1}" type="datetimeFigureOut">
              <a:rPr lang="en-US" smtClean="0">
                <a:solidFill>
                  <a:prstClr val="black">
                    <a:tint val="75000"/>
                  </a:prstClr>
                </a:solidFill>
              </a:rPr>
              <a:pPr/>
              <a:t>5/12/2024</a:t>
            </a:fld>
            <a:endParaRPr lang="en-US" dirty="0">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n-US" dirty="0">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D57F1E4F-1CFF-5643-939E-02111984F565}"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228458758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AD347D-5ACD-4C99-B74B-A9C85AD731AF}" type="datetimeFigureOut">
              <a:rPr lang="en-US" smtClean="0"/>
              <a:t>5/12/2024</a:t>
            </a:fld>
            <a:endParaRPr lang="en-US" dirty="0"/>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02111984F565}" type="slidenum">
              <a:rPr lang="en-US" smtClean="0"/>
              <a:t>‹Nº›</a:t>
            </a:fld>
            <a:endParaRPr lang="en-US" dirty="0"/>
          </a:p>
        </p:txBody>
      </p:sp>
    </p:spTree>
    <p:extLst>
      <p:ext uri="{BB962C8B-B14F-4D97-AF65-F5344CB8AC3E}">
        <p14:creationId xmlns:p14="http://schemas.microsoft.com/office/powerpoint/2010/main" val="2017261072"/>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Lst>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AR"/>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AR"/>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AD347D-5ACD-4C99-B74B-A9C85AD731AF}" type="datetimeFigureOut">
              <a:rPr lang="en-US" smtClean="0">
                <a:solidFill>
                  <a:prstClr val="black">
                    <a:tint val="75000"/>
                  </a:prstClr>
                </a:solidFill>
              </a:rPr>
              <a:pPr/>
              <a:t>5/12/2024</a:t>
            </a:fld>
            <a:endParaRPr lang="en-US" dirty="0">
              <a:solidFill>
                <a:prstClr val="black">
                  <a:tint val="75000"/>
                </a:prstClr>
              </a:solidFill>
            </a:endParaRPr>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solidFill>
                <a:prstClr val="black">
                  <a:tint val="75000"/>
                </a:prstClr>
              </a:solidFill>
            </a:endParaRPr>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02111984F565}" type="slidenum">
              <a:rPr lang="en-US" smtClean="0">
                <a:solidFill>
                  <a:prstClr val="black">
                    <a:tint val="75000"/>
                  </a:prstClr>
                </a:solidFill>
              </a:rPr>
              <a:pPr/>
              <a:t>‹Nº›</a:t>
            </a:fld>
            <a:endParaRPr lang="en-US" dirty="0">
              <a:solidFill>
                <a:prstClr val="black">
                  <a:tint val="75000"/>
                </a:prstClr>
              </a:solidFill>
            </a:endParaRPr>
          </a:p>
        </p:txBody>
      </p:sp>
    </p:spTree>
    <p:extLst>
      <p:ext uri="{BB962C8B-B14F-4D97-AF65-F5344CB8AC3E}">
        <p14:creationId xmlns:p14="http://schemas.microsoft.com/office/powerpoint/2010/main" val="414686117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1.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mv"/><Relationship Id="rId1" Type="http://schemas.microsoft.com/office/2007/relationships/media" Target="../media/media1.wmv"/><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wmv"/><Relationship Id="rId1" Type="http://schemas.microsoft.com/office/2007/relationships/media" Target="../media/media4.wmv"/><Relationship Id="rId5" Type="http://schemas.openxmlformats.org/officeDocument/2006/relationships/image" Target="../media/image6.png"/><Relationship Id="rId4" Type="http://schemas.openxmlformats.org/officeDocument/2006/relationships/image" Target="../media/image5.jp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wmv"/><Relationship Id="rId1" Type="http://schemas.microsoft.com/office/2007/relationships/media" Target="../media/media5.wmv"/><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wmv"/><Relationship Id="rId1" Type="http://schemas.microsoft.com/office/2007/relationships/media" Target="../media/media6.wmv"/><Relationship Id="rId4"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wmv"/><Relationship Id="rId1" Type="http://schemas.microsoft.com/office/2007/relationships/media" Target="../media/media7.wmv"/><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8.mp4"/><Relationship Id="rId1" Type="http://schemas.microsoft.com/office/2007/relationships/media" Target="../media/media8.mp4"/><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9.wmv"/><Relationship Id="rId1" Type="http://schemas.microsoft.com/office/2007/relationships/media" Target="../media/media9.wmv"/><Relationship Id="rId4" Type="http://schemas.openxmlformats.org/officeDocument/2006/relationships/image" Target="../media/image13.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0.wmv"/><Relationship Id="rId1" Type="http://schemas.microsoft.com/office/2007/relationships/media" Target="../media/media10.wmv"/><Relationship Id="rId4" Type="http://schemas.openxmlformats.org/officeDocument/2006/relationships/image" Target="../media/image14.png"/></Relationships>
</file>

<file path=ppt/slides/_rels/slide27.xml.rels><?xml version="1.0" encoding="UTF-8" standalone="yes"?>
<Relationships xmlns="http://schemas.openxmlformats.org/package/2006/relationships"><Relationship Id="rId3" Type="http://schemas.microsoft.com/office/2007/relationships/media" Target="../media/media12.wmv"/><Relationship Id="rId7" Type="http://schemas.openxmlformats.org/officeDocument/2006/relationships/image" Target="../media/image16.png"/><Relationship Id="rId2" Type="http://schemas.openxmlformats.org/officeDocument/2006/relationships/video" Target="../media/media11.wmv"/><Relationship Id="rId1" Type="http://schemas.microsoft.com/office/2007/relationships/media" Target="../media/media11.wmv"/><Relationship Id="rId6" Type="http://schemas.openxmlformats.org/officeDocument/2006/relationships/image" Target="../media/image15.png"/><Relationship Id="rId5" Type="http://schemas.openxmlformats.org/officeDocument/2006/relationships/slideLayout" Target="../slideLayouts/slideLayout2.xml"/><Relationship Id="rId4" Type="http://schemas.openxmlformats.org/officeDocument/2006/relationships/video" Target="../media/media12.wmv"/></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3.mp4"/><Relationship Id="rId1" Type="http://schemas.microsoft.com/office/2007/relationships/media" Target="../media/media13.mp4"/><Relationship Id="rId4" Type="http://schemas.openxmlformats.org/officeDocument/2006/relationships/image" Target="../media/image17.pn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4.mp4"/><Relationship Id="rId1" Type="http://schemas.microsoft.com/office/2007/relationships/media" Target="../media/media14.mp4"/><Relationship Id="rId4"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5.mp4"/><Relationship Id="rId1" Type="http://schemas.microsoft.com/office/2007/relationships/media" Target="../media/media15.mp4"/><Relationship Id="rId4" Type="http://schemas.openxmlformats.org/officeDocument/2006/relationships/image" Target="../media/image19.png"/></Relationships>
</file>

<file path=ppt/slides/_rels/slide31.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360363"/>
            <a:ext cx="9144000" cy="1345607"/>
          </a:xfrm>
        </p:spPr>
        <p:txBody>
          <a:bodyPr/>
          <a:lstStyle/>
          <a:p>
            <a:r>
              <a:rPr lang="es-AR" dirty="0">
                <a:solidFill>
                  <a:srgbClr val="0070C0"/>
                </a:solidFill>
              </a:rPr>
              <a:t>PATOLOGÍA VESTIBULAR</a:t>
            </a:r>
          </a:p>
        </p:txBody>
      </p:sp>
      <p:sp>
        <p:nvSpPr>
          <p:cNvPr id="3" name="Subtítulo 2"/>
          <p:cNvSpPr>
            <a:spLocks noGrp="1"/>
          </p:cNvSpPr>
          <p:nvPr>
            <p:ph type="subTitle" idx="1"/>
          </p:nvPr>
        </p:nvSpPr>
        <p:spPr>
          <a:xfrm>
            <a:off x="1524000" y="1965279"/>
            <a:ext cx="9144000" cy="4763068"/>
          </a:xfrm>
        </p:spPr>
        <p:txBody>
          <a:bodyPr>
            <a:normAutofit/>
          </a:bodyPr>
          <a:lstStyle/>
          <a:p>
            <a:endParaRPr lang="es-AR" sz="4000">
              <a:solidFill>
                <a:srgbClr val="0070C0"/>
              </a:solidFill>
            </a:endParaRPr>
          </a:p>
          <a:p>
            <a:r>
              <a:rPr lang="es-AR" sz="4000">
                <a:solidFill>
                  <a:srgbClr val="0070C0"/>
                </a:solidFill>
              </a:rPr>
              <a:t>CLASE </a:t>
            </a:r>
            <a:r>
              <a:rPr lang="es-AR" sz="4000" dirty="0">
                <a:solidFill>
                  <a:srgbClr val="0070C0"/>
                </a:solidFill>
              </a:rPr>
              <a:t>PARA ALUMNOS DE MEDICINA</a:t>
            </a:r>
          </a:p>
          <a:p>
            <a:r>
              <a:rPr lang="es-AR" sz="4400" dirty="0">
                <a:solidFill>
                  <a:srgbClr val="0070C0"/>
                </a:solidFill>
              </a:rPr>
              <a:t>Dr. </a:t>
            </a:r>
            <a:r>
              <a:rPr lang="es-AR" sz="4400">
                <a:solidFill>
                  <a:srgbClr val="0070C0"/>
                </a:solidFill>
              </a:rPr>
              <a:t>Jorge Santamaría</a:t>
            </a:r>
            <a:endParaRPr lang="es-AR" sz="4400" dirty="0">
              <a:solidFill>
                <a:srgbClr val="0070C0"/>
              </a:solidFill>
            </a:endParaRPr>
          </a:p>
          <a:p>
            <a:endParaRPr lang="es-AR" sz="4000">
              <a:solidFill>
                <a:srgbClr val="0070C0"/>
              </a:solidFill>
            </a:endParaRPr>
          </a:p>
          <a:p>
            <a:r>
              <a:rPr lang="es-AR" sz="4000">
                <a:solidFill>
                  <a:srgbClr val="0070C0"/>
                </a:solidFill>
              </a:rPr>
              <a:t>www</a:t>
            </a:r>
            <a:r>
              <a:rPr lang="es-AR" sz="4000" dirty="0">
                <a:solidFill>
                  <a:srgbClr val="0070C0"/>
                </a:solidFill>
              </a:rPr>
              <a:t>.otorrinosantamaria.com</a:t>
            </a:r>
          </a:p>
          <a:p>
            <a:r>
              <a:rPr lang="es-AR" sz="4000" dirty="0">
                <a:solidFill>
                  <a:srgbClr val="0070C0"/>
                </a:solidFill>
              </a:rPr>
              <a:t>www.videonistagmografia</a:t>
            </a:r>
            <a:r>
              <a:rPr lang="es-AR" sz="4000">
                <a:solidFill>
                  <a:srgbClr val="0070C0"/>
                </a:solidFill>
              </a:rPr>
              <a:t>.com</a:t>
            </a:r>
            <a:endParaRPr lang="es-AR" sz="4000" dirty="0">
              <a:solidFill>
                <a:srgbClr val="0070C0"/>
              </a:solidFill>
            </a:endParaRPr>
          </a:p>
        </p:txBody>
      </p:sp>
    </p:spTree>
    <p:extLst>
      <p:ext uri="{BB962C8B-B14F-4D97-AF65-F5344CB8AC3E}">
        <p14:creationId xmlns:p14="http://schemas.microsoft.com/office/powerpoint/2010/main" val="268215495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2EE756E5-1E3B-5DD1-FE41-215C2EEB17C4}"/>
              </a:ext>
            </a:extLst>
          </p:cNvPr>
          <p:cNvSpPr>
            <a:spLocks noGrp="1"/>
          </p:cNvSpPr>
          <p:nvPr>
            <p:ph type="title"/>
          </p:nvPr>
        </p:nvSpPr>
        <p:spPr>
          <a:xfrm>
            <a:off x="308095" y="2025160"/>
            <a:ext cx="3421626" cy="2310580"/>
          </a:xfrm>
        </p:spPr>
        <p:txBody>
          <a:bodyPr anchor="b">
            <a:noAutofit/>
          </a:bodyPr>
          <a:lstStyle/>
          <a:p>
            <a:pPr algn="ctr"/>
            <a:r>
              <a:rPr lang="es-AR" sz="4000" b="1">
                <a:solidFill>
                  <a:srgbClr val="FFFFFF"/>
                </a:solidFill>
              </a:rPr>
              <a:t>INTRODUCCION</a:t>
            </a:r>
            <a:br>
              <a:rPr lang="es-AR" sz="4000" b="1">
                <a:solidFill>
                  <a:srgbClr val="FFFFFF"/>
                </a:solidFill>
              </a:rPr>
            </a:br>
            <a:r>
              <a:rPr lang="es-AR" sz="4000" b="1">
                <a:solidFill>
                  <a:srgbClr val="FFFFFF"/>
                </a:solidFill>
              </a:rPr>
              <a:t>Por qué estudiar patología vestibular?</a:t>
            </a:r>
            <a:endParaRPr lang="en-US" sz="4000" b="1">
              <a:solidFill>
                <a:srgbClr val="FFFFFF"/>
              </a:solidFill>
            </a:endParaRPr>
          </a:p>
        </p:txBody>
      </p:sp>
      <p:sp>
        <p:nvSpPr>
          <p:cNvPr id="3" name="Marcador de contenido 2">
            <a:extLst>
              <a:ext uri="{FF2B5EF4-FFF2-40B4-BE49-F238E27FC236}">
                <a16:creationId xmlns:a16="http://schemas.microsoft.com/office/drawing/2014/main" id="{C89572A3-C6DF-6F8B-EDC4-E9EE84AE222A}"/>
              </a:ext>
            </a:extLst>
          </p:cNvPr>
          <p:cNvSpPr>
            <a:spLocks noGrp="1"/>
          </p:cNvSpPr>
          <p:nvPr>
            <p:ph idx="1"/>
          </p:nvPr>
        </p:nvSpPr>
        <p:spPr>
          <a:xfrm>
            <a:off x="4456051" y="147146"/>
            <a:ext cx="7317724" cy="6390288"/>
          </a:xfrm>
        </p:spPr>
        <p:txBody>
          <a:bodyPr anchor="ctr">
            <a:noAutofit/>
          </a:bodyPr>
          <a:lstStyle/>
          <a:p>
            <a:pPr marL="0" indent="0">
              <a:buNone/>
            </a:pPr>
            <a:r>
              <a:rPr lang="es-AR" sz="3200"/>
              <a:t>Aumento de la esperanza de vida + menor necesidad de movimiento diario (control remoto, celular, trabajo virtual) = población más vieja y con menor condición física.             </a:t>
            </a:r>
          </a:p>
          <a:p>
            <a:pPr marL="0" indent="0" algn="ctr">
              <a:buNone/>
            </a:pPr>
            <a:r>
              <a:rPr lang="es-AR" sz="3200"/>
              <a:t>Resultado:</a:t>
            </a:r>
          </a:p>
          <a:p>
            <a:pPr marL="0" indent="0">
              <a:buNone/>
            </a:pPr>
            <a:r>
              <a:rPr lang="es-AR" sz="3200"/>
              <a:t>Mucha mayor cantidad de mareados, inestables,  y vertiginosos en los servicios de urgencia y en consultorios, no siempre bien orientados. Aumento de accidentes domésticos, especialmente en el baño.</a:t>
            </a:r>
          </a:p>
        </p:txBody>
      </p:sp>
    </p:spTree>
    <p:extLst>
      <p:ext uri="{BB962C8B-B14F-4D97-AF65-F5344CB8AC3E}">
        <p14:creationId xmlns:p14="http://schemas.microsoft.com/office/powerpoint/2010/main" val="332159438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2EE756E5-1E3B-5DD1-FE41-215C2EEB17C4}"/>
              </a:ext>
            </a:extLst>
          </p:cNvPr>
          <p:cNvSpPr>
            <a:spLocks noGrp="1"/>
          </p:cNvSpPr>
          <p:nvPr>
            <p:ph type="title"/>
          </p:nvPr>
        </p:nvSpPr>
        <p:spPr>
          <a:xfrm>
            <a:off x="113425" y="2483098"/>
            <a:ext cx="3201366" cy="859192"/>
          </a:xfrm>
        </p:spPr>
        <p:txBody>
          <a:bodyPr anchor="b">
            <a:normAutofit/>
          </a:bodyPr>
          <a:lstStyle/>
          <a:p>
            <a:pPr algn="r"/>
            <a:r>
              <a:rPr lang="es-AR" sz="4000" b="1">
                <a:solidFill>
                  <a:srgbClr val="FFFFFF"/>
                </a:solidFill>
              </a:rPr>
              <a:t>RESPUESTA</a:t>
            </a:r>
            <a:endParaRPr lang="en-US" sz="4000" b="1">
              <a:solidFill>
                <a:srgbClr val="FFFFFF"/>
              </a:solidFill>
            </a:endParaRPr>
          </a:p>
        </p:txBody>
      </p:sp>
      <p:sp>
        <p:nvSpPr>
          <p:cNvPr id="3" name="Marcador de contenido 2">
            <a:extLst>
              <a:ext uri="{FF2B5EF4-FFF2-40B4-BE49-F238E27FC236}">
                <a16:creationId xmlns:a16="http://schemas.microsoft.com/office/drawing/2014/main" id="{C89572A3-C6DF-6F8B-EDC4-E9EE84AE222A}"/>
              </a:ext>
            </a:extLst>
          </p:cNvPr>
          <p:cNvSpPr>
            <a:spLocks noGrp="1"/>
          </p:cNvSpPr>
          <p:nvPr>
            <p:ph idx="1"/>
          </p:nvPr>
        </p:nvSpPr>
        <p:spPr>
          <a:xfrm>
            <a:off x="4456051" y="147146"/>
            <a:ext cx="7317724" cy="6390288"/>
          </a:xfrm>
        </p:spPr>
        <p:txBody>
          <a:bodyPr anchor="ctr">
            <a:noAutofit/>
          </a:bodyPr>
          <a:lstStyle/>
          <a:p>
            <a:pPr marL="0" indent="0" algn="ctr">
              <a:buNone/>
            </a:pPr>
            <a:r>
              <a:rPr lang="es-AR" sz="3600" b="1" u="sng"/>
              <a:t>SOLUCIÓN</a:t>
            </a:r>
          </a:p>
          <a:p>
            <a:pPr marL="0" indent="0" algn="ctr">
              <a:buNone/>
            </a:pPr>
            <a:r>
              <a:rPr lang="es-AR" sz="3600"/>
              <a:t>Concientizar a la población y a la comunidad médica:</a:t>
            </a:r>
          </a:p>
          <a:p>
            <a:pPr marL="0" indent="0" algn="ctr">
              <a:buNone/>
            </a:pPr>
            <a:r>
              <a:rPr lang="es-AR" sz="3600"/>
              <a:t>“Todo mayor de 65 años, debe sentarse y pararse 10 veces con brazos adelante, una vez por día, hacer equilibrio en un pie por 20”, y ducharse sentado en banquito de plástico”</a:t>
            </a:r>
          </a:p>
          <a:p>
            <a:pPr marL="0" indent="0" algn="ctr">
              <a:buNone/>
            </a:pPr>
            <a:r>
              <a:rPr lang="en-US" sz="3600" b="1">
                <a:solidFill>
                  <a:srgbClr val="00B050"/>
                </a:solidFill>
              </a:rPr>
              <a:t>nada fácil!</a:t>
            </a:r>
            <a:endParaRPr lang="es-AR" sz="3600" b="1">
              <a:solidFill>
                <a:srgbClr val="00B050"/>
              </a:solidFill>
            </a:endParaRPr>
          </a:p>
        </p:txBody>
      </p:sp>
    </p:spTree>
    <p:extLst>
      <p:ext uri="{BB962C8B-B14F-4D97-AF65-F5344CB8AC3E}">
        <p14:creationId xmlns:p14="http://schemas.microsoft.com/office/powerpoint/2010/main" val="385398251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207279" y="87459"/>
            <a:ext cx="9773265" cy="1071953"/>
          </a:xfrm>
          <a:solidFill>
            <a:srgbClr val="92D050"/>
          </a:solidFill>
        </p:spPr>
        <p:txBody>
          <a:bodyPr>
            <a:normAutofit/>
          </a:bodyPr>
          <a:lstStyle/>
          <a:p>
            <a:r>
              <a:rPr lang="es-AR" sz="4000" b="1">
                <a:solidFill>
                  <a:srgbClr val="0070C0"/>
                </a:solidFill>
              </a:rPr>
              <a:t>PARA MANTENER EL EQUILIBRIO SE REQUIERE</a:t>
            </a:r>
            <a:endParaRPr lang="es-AR" sz="3600" dirty="0">
              <a:solidFill>
                <a:schemeClr val="accent1"/>
              </a:solidFill>
            </a:endParaRPr>
          </a:p>
        </p:txBody>
      </p:sp>
      <p:sp>
        <p:nvSpPr>
          <p:cNvPr id="5" name="Subtítulo 4"/>
          <p:cNvSpPr>
            <a:spLocks noGrp="1"/>
          </p:cNvSpPr>
          <p:nvPr>
            <p:ph type="subTitle" idx="1"/>
          </p:nvPr>
        </p:nvSpPr>
        <p:spPr>
          <a:xfrm>
            <a:off x="255640" y="1282701"/>
            <a:ext cx="11786288" cy="5334912"/>
          </a:xfrm>
        </p:spPr>
        <p:txBody>
          <a:bodyPr>
            <a:noAutofit/>
          </a:bodyPr>
          <a:lstStyle/>
          <a:p>
            <a:endParaRPr lang="es-AR" sz="3600" dirty="0"/>
          </a:p>
          <a:p>
            <a:endParaRPr lang="es-AR" sz="3600" dirty="0"/>
          </a:p>
          <a:p>
            <a:endParaRPr lang="es-AR" sz="3600" dirty="0"/>
          </a:p>
        </p:txBody>
      </p:sp>
      <p:sp>
        <p:nvSpPr>
          <p:cNvPr id="4" name="Rectángulo 3"/>
          <p:cNvSpPr/>
          <p:nvPr/>
        </p:nvSpPr>
        <p:spPr>
          <a:xfrm>
            <a:off x="649820" y="2076626"/>
            <a:ext cx="3100492" cy="388172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s-AR" sz="2800" u="sng">
                <a:solidFill>
                  <a:srgbClr val="0070C0"/>
                </a:solidFill>
              </a:rPr>
              <a:t>Tripode </a:t>
            </a:r>
            <a:r>
              <a:rPr lang="es-AR" sz="2800" u="sng" dirty="0">
                <a:solidFill>
                  <a:srgbClr val="0070C0"/>
                </a:solidFill>
              </a:rPr>
              <a:t>de receptores</a:t>
            </a:r>
          </a:p>
          <a:p>
            <a:pPr marL="285750" indent="-285750">
              <a:buFont typeface="Arial" panose="020B0604020202020204" pitchFamily="34" charset="0"/>
              <a:buChar char="•"/>
            </a:pPr>
            <a:r>
              <a:rPr lang="es-AR" sz="2800">
                <a:solidFill>
                  <a:srgbClr val="0070C0"/>
                </a:solidFill>
              </a:rPr>
              <a:t>Visión binocular conjugada</a:t>
            </a:r>
            <a:endParaRPr lang="es-AR" sz="2800" dirty="0">
              <a:solidFill>
                <a:srgbClr val="0070C0"/>
              </a:solidFill>
            </a:endParaRPr>
          </a:p>
          <a:p>
            <a:pPr marL="285750" indent="-285750">
              <a:buFont typeface="Arial" panose="020B0604020202020204" pitchFamily="34" charset="0"/>
              <a:buChar char="•"/>
            </a:pPr>
            <a:r>
              <a:rPr lang="es-AR" sz="2800">
                <a:solidFill>
                  <a:srgbClr val="0070C0"/>
                </a:solidFill>
              </a:rPr>
              <a:t>Propiocepción articular y sensib. profunda.</a:t>
            </a:r>
            <a:endParaRPr lang="es-AR" sz="2800" dirty="0">
              <a:solidFill>
                <a:srgbClr val="0070C0"/>
              </a:solidFill>
            </a:endParaRPr>
          </a:p>
          <a:p>
            <a:pPr marL="285750" indent="-285750">
              <a:buFont typeface="Arial" panose="020B0604020202020204" pitchFamily="34" charset="0"/>
              <a:buChar char="•"/>
            </a:pPr>
            <a:r>
              <a:rPr lang="es-AR" sz="2800" dirty="0">
                <a:solidFill>
                  <a:srgbClr val="0070C0"/>
                </a:solidFill>
              </a:rPr>
              <a:t>Sistema vestibular</a:t>
            </a:r>
          </a:p>
        </p:txBody>
      </p:sp>
      <p:sp>
        <p:nvSpPr>
          <p:cNvPr id="6" name="Flecha derecha 5"/>
          <p:cNvSpPr/>
          <p:nvPr/>
        </p:nvSpPr>
        <p:spPr>
          <a:xfrm>
            <a:off x="3837695" y="2751616"/>
            <a:ext cx="857181" cy="2260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dirty="0"/>
          </a:p>
        </p:txBody>
      </p:sp>
      <p:sp>
        <p:nvSpPr>
          <p:cNvPr id="7" name="Rectángulo 6"/>
          <p:cNvSpPr/>
          <p:nvPr/>
        </p:nvSpPr>
        <p:spPr>
          <a:xfrm>
            <a:off x="4972966" y="2076626"/>
            <a:ext cx="2867126" cy="251674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s-AR" sz="2800" dirty="0">
                <a:ln w="0"/>
                <a:solidFill>
                  <a:srgbClr val="0070C0"/>
                </a:solidFill>
                <a:effectLst>
                  <a:outerShdw blurRad="38100" dist="25400" dir="5400000" algn="ctr" rotWithShape="0">
                    <a:srgbClr val="6E747A">
                      <a:alpha val="43000"/>
                    </a:srgbClr>
                  </a:outerShdw>
                </a:effectLst>
              </a:rPr>
              <a:t>Núcleos vestibulares que integran </a:t>
            </a:r>
            <a:r>
              <a:rPr lang="es-AR" sz="2800">
                <a:ln w="0"/>
                <a:solidFill>
                  <a:srgbClr val="0070C0"/>
                </a:solidFill>
                <a:effectLst>
                  <a:outerShdw blurRad="38100" dist="25400" dir="5400000" algn="ctr" rotWithShape="0">
                    <a:srgbClr val="6E747A">
                      <a:alpha val="43000"/>
                    </a:srgbClr>
                  </a:outerShdw>
                </a:effectLst>
              </a:rPr>
              <a:t>la información recibida </a:t>
            </a:r>
            <a:endParaRPr lang="es-AR" sz="2800" dirty="0">
              <a:ln w="0"/>
              <a:solidFill>
                <a:srgbClr val="0070C0"/>
              </a:solidFill>
              <a:effectLst>
                <a:outerShdw blurRad="38100" dist="25400" dir="5400000" algn="ctr" rotWithShape="0">
                  <a:srgbClr val="6E747A">
                    <a:alpha val="43000"/>
                  </a:srgbClr>
                </a:outerShdw>
              </a:effectLst>
            </a:endParaRPr>
          </a:p>
        </p:txBody>
      </p:sp>
      <p:sp>
        <p:nvSpPr>
          <p:cNvPr id="8" name="Flecha derecha 7"/>
          <p:cNvSpPr/>
          <p:nvPr/>
        </p:nvSpPr>
        <p:spPr>
          <a:xfrm>
            <a:off x="8060472" y="2626758"/>
            <a:ext cx="848335" cy="254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dirty="0"/>
          </a:p>
        </p:txBody>
      </p:sp>
      <p:sp>
        <p:nvSpPr>
          <p:cNvPr id="9" name="Rectángulo 8"/>
          <p:cNvSpPr/>
          <p:nvPr/>
        </p:nvSpPr>
        <p:spPr>
          <a:xfrm>
            <a:off x="8976414" y="2076626"/>
            <a:ext cx="3065513" cy="437142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s-AR" sz="2800">
                <a:ln w="0"/>
                <a:solidFill>
                  <a:srgbClr val="0070C0"/>
                </a:solidFill>
                <a:effectLst>
                  <a:outerShdw blurRad="38100" dist="25400" dir="5400000" algn="ctr" rotWithShape="0">
                    <a:srgbClr val="6E747A">
                      <a:alpha val="43000"/>
                    </a:srgbClr>
                  </a:outerShdw>
                </a:effectLst>
              </a:rPr>
              <a:t>Respuesta motora refleja adecuada para mantener el equilibrio estático y dinámico, dada por el sistema músculo-esquelético y  oculomotor</a:t>
            </a:r>
          </a:p>
          <a:p>
            <a:pPr algn="ctr"/>
            <a:r>
              <a:rPr lang="es-AR" sz="2800">
                <a:ln w="0"/>
                <a:solidFill>
                  <a:srgbClr val="0070C0"/>
                </a:solidFill>
                <a:effectLst>
                  <a:outerShdw blurRad="38100" dist="25400" dir="5400000" algn="ctr" rotWithShape="0">
                    <a:srgbClr val="6E747A">
                      <a:alpha val="43000"/>
                    </a:srgbClr>
                  </a:outerShdw>
                </a:effectLst>
              </a:rPr>
              <a:t>(explicación luego)</a:t>
            </a:r>
            <a:endParaRPr lang="es-AR" sz="2800" dirty="0">
              <a:solidFill>
                <a:srgbClr val="0070C0"/>
              </a:solidFill>
            </a:endParaRPr>
          </a:p>
        </p:txBody>
      </p:sp>
      <p:sp>
        <p:nvSpPr>
          <p:cNvPr id="11" name="Rectángulo 10"/>
          <p:cNvSpPr/>
          <p:nvPr/>
        </p:nvSpPr>
        <p:spPr>
          <a:xfrm>
            <a:off x="4972966" y="5533652"/>
            <a:ext cx="2867126" cy="9144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AR" sz="2800" dirty="0">
                <a:solidFill>
                  <a:srgbClr val="0070C0"/>
                </a:solidFill>
              </a:rPr>
              <a:t>Cerebelo</a:t>
            </a:r>
          </a:p>
        </p:txBody>
      </p:sp>
      <p:sp>
        <p:nvSpPr>
          <p:cNvPr id="12" name="Flecha abajo 11"/>
          <p:cNvSpPr/>
          <p:nvPr/>
        </p:nvSpPr>
        <p:spPr>
          <a:xfrm rot="18001023">
            <a:off x="4157939" y="4741212"/>
            <a:ext cx="317500" cy="89193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dirty="0"/>
          </a:p>
        </p:txBody>
      </p:sp>
      <p:sp>
        <p:nvSpPr>
          <p:cNvPr id="13" name="Flecha arriba 12"/>
          <p:cNvSpPr/>
          <p:nvPr/>
        </p:nvSpPr>
        <p:spPr>
          <a:xfrm>
            <a:off x="5763712" y="4705512"/>
            <a:ext cx="330200" cy="64349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dirty="0"/>
          </a:p>
        </p:txBody>
      </p:sp>
      <p:sp>
        <p:nvSpPr>
          <p:cNvPr id="14" name="Flecha abajo 13"/>
          <p:cNvSpPr/>
          <p:nvPr/>
        </p:nvSpPr>
        <p:spPr>
          <a:xfrm>
            <a:off x="6632814" y="4692733"/>
            <a:ext cx="279400" cy="66905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dirty="0"/>
          </a:p>
        </p:txBody>
      </p:sp>
      <p:sp>
        <p:nvSpPr>
          <p:cNvPr id="25" name="Flecha curvada hacia la derecha 24"/>
          <p:cNvSpPr/>
          <p:nvPr/>
        </p:nvSpPr>
        <p:spPr>
          <a:xfrm rot="5400000">
            <a:off x="5724985" y="-1977943"/>
            <a:ext cx="737852" cy="7259141"/>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dirty="0">
              <a:solidFill>
                <a:schemeClr val="tx1"/>
              </a:solidFill>
            </a:endParaRPr>
          </a:p>
        </p:txBody>
      </p:sp>
      <p:sp>
        <p:nvSpPr>
          <p:cNvPr id="3" name="Flecha arriba 2"/>
          <p:cNvSpPr/>
          <p:nvPr/>
        </p:nvSpPr>
        <p:spPr>
          <a:xfrm rot="2926241">
            <a:off x="8235505" y="4683965"/>
            <a:ext cx="307562" cy="729922"/>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AR" dirty="0"/>
          </a:p>
        </p:txBody>
      </p:sp>
    </p:spTree>
    <p:extLst>
      <p:ext uri="{BB962C8B-B14F-4D97-AF65-F5344CB8AC3E}">
        <p14:creationId xmlns:p14="http://schemas.microsoft.com/office/powerpoint/2010/main" val="173575492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3"/>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P spid="9" grpId="0" animBg="1"/>
      <p:bldP spid="11" grpId="0" animBg="1"/>
      <p:bldP spid="12" grpId="0" animBg="1"/>
      <p:bldP spid="13" grpId="0" animBg="1"/>
      <p:bldP spid="14" grpId="0" animBg="1"/>
      <p:bldP spid="25" grpId="0" animBg="1"/>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Imagen 21" descr="http://1.bp.blogspot.com/-nC9Ce_4Kkg0/ThPbITjBSXI/AAAAAAAAAV8/SJNsONPiC_0/s1600/1.png"/>
          <p:cNvPicPr/>
          <p:nvPr/>
        </p:nvPicPr>
        <p:blipFill>
          <a:blip r:embed="rId2">
            <a:extLst>
              <a:ext uri="{28A0092B-C50C-407E-A947-70E740481C1C}">
                <a14:useLocalDpi xmlns:a14="http://schemas.microsoft.com/office/drawing/2010/main" val="0"/>
              </a:ext>
            </a:extLst>
          </a:blip>
          <a:srcRect/>
          <a:stretch>
            <a:fillRect/>
          </a:stretch>
        </p:blipFill>
        <p:spPr bwMode="auto">
          <a:xfrm>
            <a:off x="112587" y="1629787"/>
            <a:ext cx="4522226" cy="4268737"/>
          </a:xfrm>
          <a:prstGeom prst="rect">
            <a:avLst/>
          </a:prstGeom>
          <a:noFill/>
          <a:ln>
            <a:noFill/>
          </a:ln>
        </p:spPr>
      </p:pic>
      <p:sp>
        <p:nvSpPr>
          <p:cNvPr id="2" name="Título 1"/>
          <p:cNvSpPr>
            <a:spLocks noGrp="1"/>
          </p:cNvSpPr>
          <p:nvPr>
            <p:ph type="title"/>
          </p:nvPr>
        </p:nvSpPr>
        <p:spPr>
          <a:xfrm>
            <a:off x="741516" y="120128"/>
            <a:ext cx="10515600" cy="1020330"/>
          </a:xfrm>
          <a:solidFill>
            <a:srgbClr val="92D050"/>
          </a:solidFill>
        </p:spPr>
        <p:txBody>
          <a:bodyPr>
            <a:normAutofit/>
          </a:bodyPr>
          <a:lstStyle/>
          <a:p>
            <a:pPr algn="ctr"/>
            <a:r>
              <a:rPr lang="es-AR" sz="5400" dirty="0">
                <a:solidFill>
                  <a:srgbClr val="0070C0"/>
                </a:solidFill>
              </a:rPr>
              <a:t>Sistema vestibular</a:t>
            </a:r>
          </a:p>
        </p:txBody>
      </p:sp>
      <p:sp>
        <p:nvSpPr>
          <p:cNvPr id="6" name="Marcador de contenido 5"/>
          <p:cNvSpPr>
            <a:spLocks noGrp="1"/>
          </p:cNvSpPr>
          <p:nvPr>
            <p:ph idx="1"/>
          </p:nvPr>
        </p:nvSpPr>
        <p:spPr>
          <a:xfrm>
            <a:off x="124692" y="3465811"/>
            <a:ext cx="11942618" cy="5274243"/>
          </a:xfrm>
        </p:spPr>
        <p:txBody>
          <a:bodyPr/>
          <a:lstStyle/>
          <a:p>
            <a:pPr marL="0" indent="0">
              <a:buNone/>
            </a:pPr>
            <a:r>
              <a:rPr lang="es-AR" dirty="0"/>
              <a:t>         </a:t>
            </a:r>
          </a:p>
        </p:txBody>
      </p:sp>
      <p:sp>
        <p:nvSpPr>
          <p:cNvPr id="17" name="Flecha abajo 16"/>
          <p:cNvSpPr/>
          <p:nvPr/>
        </p:nvSpPr>
        <p:spPr>
          <a:xfrm rot="17133998">
            <a:off x="8436146" y="3865463"/>
            <a:ext cx="313250" cy="72089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A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Flecha abajo 17"/>
          <p:cNvSpPr/>
          <p:nvPr/>
        </p:nvSpPr>
        <p:spPr>
          <a:xfrm rot="15201549">
            <a:off x="8447658" y="2650477"/>
            <a:ext cx="300705" cy="73360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A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9" name="Flecha derecha 18"/>
          <p:cNvSpPr/>
          <p:nvPr/>
        </p:nvSpPr>
        <p:spPr>
          <a:xfrm rot="20599766">
            <a:off x="3985147" y="3701678"/>
            <a:ext cx="1457112" cy="3507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A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3" name="Rectángulo 22"/>
          <p:cNvSpPr/>
          <p:nvPr/>
        </p:nvSpPr>
        <p:spPr>
          <a:xfrm>
            <a:off x="9143131" y="1243412"/>
            <a:ext cx="2566516" cy="2408941"/>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AR" sz="2400" b="0" i="0" u="none" strike="noStrike" kern="1200" cap="none" spc="0" normalizeH="0" baseline="0" noProof="0" dirty="0">
                <a:ln>
                  <a:noFill/>
                </a:ln>
                <a:solidFill>
                  <a:srgbClr val="0070C0"/>
                </a:solidFill>
                <a:effectLst/>
                <a:uLnTx/>
                <a:uFillTx/>
                <a:latin typeface="Trebuchet MS" panose="020B0603020202020204" pitchFamily="34" charset="0"/>
                <a:ea typeface="+mn-ea"/>
                <a:cs typeface="+mn-cs"/>
              </a:rPr>
              <a:t>Núcleos oculomotores para mantener la mirada estable en el objetivo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s-AR" sz="2400" b="0" i="0" u="none" strike="noStrike" kern="1200" cap="none" spc="0" normalizeH="0" baseline="0" noProof="0" dirty="0">
                <a:ln>
                  <a:noFill/>
                </a:ln>
                <a:solidFill>
                  <a:srgbClr val="0070C0"/>
                </a:solidFill>
                <a:effectLst/>
                <a:uLnTx/>
                <a:uFillTx/>
                <a:latin typeface="Trebuchet MS" panose="020B0603020202020204" pitchFamily="34" charset="0"/>
                <a:ea typeface="+mn-ea"/>
                <a:cs typeface="+mn-cs"/>
              </a:rPr>
              <a:t>         </a:t>
            </a:r>
            <a:r>
              <a:rPr kumimoji="0" lang="es-AR" sz="2400" b="1" i="0" u="none" strike="noStrike" kern="1200" cap="none" spc="0" normalizeH="0" baseline="0" noProof="0" dirty="0">
                <a:ln>
                  <a:noFill/>
                </a:ln>
                <a:solidFill>
                  <a:srgbClr val="0070C0"/>
                </a:solidFill>
                <a:effectLst/>
                <a:uLnTx/>
                <a:uFillTx/>
                <a:latin typeface="Trebuchet MS" panose="020B0603020202020204" pitchFamily="34" charset="0"/>
                <a:ea typeface="+mn-ea"/>
                <a:cs typeface="+mn-cs"/>
              </a:rPr>
              <a:t>RVO</a:t>
            </a:r>
            <a:endParaRPr kumimoji="0" lang="es-AR" sz="2400" b="0" i="0" u="none" strike="noStrike" kern="1200" cap="none" spc="0" normalizeH="0" baseline="0" noProof="0" dirty="0">
              <a:ln>
                <a:noFill/>
              </a:ln>
              <a:solidFill>
                <a:srgbClr val="0070C0"/>
              </a:solidFill>
              <a:effectLst/>
              <a:uLnTx/>
              <a:uFillTx/>
              <a:latin typeface="Trebuchet MS" panose="020B0603020202020204" pitchFamily="34"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s-AR" sz="1800" b="0" i="0" u="none" strike="noStrike" kern="1200" cap="none" spc="0" normalizeH="0" baseline="0" noProof="0" dirty="0">
              <a:ln>
                <a:noFill/>
              </a:ln>
              <a:solidFill>
                <a:srgbClr val="5B9BD5"/>
              </a:solidFill>
              <a:effectLst/>
              <a:uLnTx/>
              <a:uFillTx/>
              <a:latin typeface="Calibri" panose="020F050202020403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s-AR" sz="1800" b="0" i="0" u="none" strike="noStrike" kern="1200" cap="none" spc="0" normalizeH="0" baseline="0" noProof="0" dirty="0">
                <a:ln>
                  <a:noFill/>
                </a:ln>
                <a:solidFill>
                  <a:srgbClr val="5B9BD5"/>
                </a:solidFill>
                <a:effectLst/>
                <a:uLnTx/>
                <a:uFillTx/>
                <a:latin typeface="Calibri" panose="020F0502020204030204"/>
                <a:ea typeface="+mn-ea"/>
                <a:cs typeface="+mn-cs"/>
              </a:rPr>
              <a:t>            </a:t>
            </a:r>
          </a:p>
        </p:txBody>
      </p:sp>
      <p:sp>
        <p:nvSpPr>
          <p:cNvPr id="24" name="Rectángulo 23"/>
          <p:cNvSpPr/>
          <p:nvPr/>
        </p:nvSpPr>
        <p:spPr>
          <a:xfrm>
            <a:off x="9130689" y="3731439"/>
            <a:ext cx="2679102" cy="301910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AR" sz="2400" b="0" i="0" u="none" strike="noStrike" kern="1200" cap="none" spc="0" normalizeH="0" baseline="0" noProof="0" dirty="0">
                <a:ln>
                  <a:noFill/>
                </a:ln>
                <a:solidFill>
                  <a:srgbClr val="0070C0"/>
                </a:solidFill>
                <a:effectLst/>
                <a:uLnTx/>
                <a:uFillTx/>
                <a:latin typeface="Trebuchet MS" panose="020B0603020202020204" pitchFamily="34" charset="0"/>
                <a:ea typeface="+mn-ea"/>
                <a:cs typeface="+mn-cs"/>
              </a:rPr>
              <a:t>Haces vestíbuloespinales medios y laterales. Postura y sensación de translación horiz. y vertical</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s-AR" sz="2400" b="1" i="0" u="none" strike="noStrike" kern="1200" cap="none" spc="0" normalizeH="0" baseline="0" noProof="0" dirty="0">
                <a:ln>
                  <a:noFill/>
                </a:ln>
                <a:solidFill>
                  <a:srgbClr val="0070C0"/>
                </a:solidFill>
                <a:effectLst/>
                <a:uLnTx/>
                <a:uFillTx/>
                <a:latin typeface="Trebuchet MS" panose="020B0603020202020204" pitchFamily="34" charset="0"/>
                <a:ea typeface="+mn-ea"/>
                <a:cs typeface="+mn-cs"/>
              </a:rPr>
              <a:t>           RVE</a:t>
            </a:r>
          </a:p>
        </p:txBody>
      </p:sp>
      <p:sp>
        <p:nvSpPr>
          <p:cNvPr id="26" name="Flecha arriba 25"/>
          <p:cNvSpPr/>
          <p:nvPr/>
        </p:nvSpPr>
        <p:spPr>
          <a:xfrm>
            <a:off x="6096001" y="4907878"/>
            <a:ext cx="293759" cy="644193"/>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A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7" name="Flecha abajo 26"/>
          <p:cNvSpPr/>
          <p:nvPr/>
        </p:nvSpPr>
        <p:spPr>
          <a:xfrm>
            <a:off x="6850595" y="4923850"/>
            <a:ext cx="278724" cy="63428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A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ángulo 3"/>
          <p:cNvSpPr/>
          <p:nvPr/>
        </p:nvSpPr>
        <p:spPr>
          <a:xfrm>
            <a:off x="5778459" y="5703610"/>
            <a:ext cx="1715447" cy="798644"/>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s-AR" sz="2800" b="0" i="0" u="none" strike="noStrike" kern="1200" cap="none" spc="0" normalizeH="0" baseline="0" noProof="0" dirty="0">
                <a:ln>
                  <a:noFill/>
                </a:ln>
                <a:solidFill>
                  <a:srgbClr val="0070C0"/>
                </a:solidFill>
                <a:effectLst/>
                <a:uLnTx/>
                <a:uFillTx/>
                <a:latin typeface="Trebuchet MS" panose="020B0603020202020204" pitchFamily="34" charset="0"/>
                <a:ea typeface="+mn-ea"/>
                <a:cs typeface="+mn-cs"/>
              </a:rPr>
              <a:t>cerebel</a:t>
            </a:r>
            <a:r>
              <a:rPr kumimoji="0" lang="es-AR" sz="2800" b="0" i="0" u="none" strike="noStrike" kern="1200" cap="none" spc="0" normalizeH="0" baseline="0" noProof="0" dirty="0">
                <a:ln>
                  <a:noFill/>
                </a:ln>
                <a:solidFill>
                  <a:srgbClr val="0070C0"/>
                </a:solidFill>
                <a:effectLst/>
                <a:uLnTx/>
                <a:uFillTx/>
                <a:latin typeface="Calibri" panose="020F0502020204030204"/>
                <a:ea typeface="+mn-ea"/>
                <a:cs typeface="+mn-cs"/>
              </a:rPr>
              <a:t>o</a:t>
            </a:r>
          </a:p>
        </p:txBody>
      </p:sp>
      <p:sp>
        <p:nvSpPr>
          <p:cNvPr id="5" name="Flecha derecha 4"/>
          <p:cNvSpPr/>
          <p:nvPr/>
        </p:nvSpPr>
        <p:spPr>
          <a:xfrm rot="20951801">
            <a:off x="1117789" y="3463146"/>
            <a:ext cx="3896278" cy="39620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s-AR"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8" name="CuadroTexto 7"/>
          <p:cNvSpPr txBox="1"/>
          <p:nvPr/>
        </p:nvSpPr>
        <p:spPr>
          <a:xfrm>
            <a:off x="5778459" y="2112216"/>
            <a:ext cx="1995716" cy="2308324"/>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s-AR" sz="2400" b="0" i="0" u="none" strike="noStrike" kern="1200" cap="none" spc="0" normalizeH="0" baseline="0" noProof="0" dirty="0">
                <a:ln>
                  <a:noFill/>
                </a:ln>
                <a:solidFill>
                  <a:srgbClr val="0070C0"/>
                </a:solidFill>
                <a:effectLst/>
                <a:uLnTx/>
                <a:uFillTx/>
                <a:latin typeface="Calibri" panose="020F0502020204030204"/>
                <a:ea typeface="+mn-ea"/>
                <a:cs typeface="+mn-cs"/>
              </a:rPr>
              <a:t>Nervios vestibulares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s-AR" sz="2400" b="0" i="0" u="none" strike="noStrike" kern="1200" cap="none" spc="0" normalizeH="0" baseline="0" noProof="0" dirty="0">
                <a:ln>
                  <a:noFill/>
                </a:ln>
                <a:solidFill>
                  <a:srgbClr val="0070C0"/>
                </a:solidFill>
                <a:effectLst/>
                <a:uLnTx/>
                <a:uFillTx/>
                <a:latin typeface="Calibri" panose="020F0502020204030204"/>
                <a:ea typeface="+mn-ea"/>
                <a:cs typeface="+mn-cs"/>
              </a:rPr>
              <a:t>Ganglio de Scarpa</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s-AR" sz="2400" b="0" i="0" u="none" strike="noStrike" kern="1200" cap="none" spc="0" normalizeH="0" baseline="0" noProof="0" dirty="0">
                <a:ln>
                  <a:noFill/>
                </a:ln>
                <a:solidFill>
                  <a:srgbClr val="0070C0"/>
                </a:solidFill>
                <a:effectLst/>
                <a:uLnTx/>
                <a:uFillTx/>
                <a:latin typeface="Calibri" panose="020F0502020204030204"/>
                <a:ea typeface="+mn-ea"/>
                <a:cs typeface="+mn-cs"/>
              </a:rPr>
              <a:t>Núcleos vestibulares</a:t>
            </a:r>
          </a:p>
        </p:txBody>
      </p:sp>
      <p:sp>
        <p:nvSpPr>
          <p:cNvPr id="3" name="CuadroTexto 2">
            <a:extLst>
              <a:ext uri="{FF2B5EF4-FFF2-40B4-BE49-F238E27FC236}">
                <a16:creationId xmlns:a16="http://schemas.microsoft.com/office/drawing/2014/main" id="{8B3FBA21-68D3-228E-8D0E-E11ECB0C4E32}"/>
              </a:ext>
            </a:extLst>
          </p:cNvPr>
          <p:cNvSpPr txBox="1"/>
          <p:nvPr/>
        </p:nvSpPr>
        <p:spPr>
          <a:xfrm>
            <a:off x="551935" y="5972354"/>
            <a:ext cx="2067698" cy="830997"/>
          </a:xfrm>
          <a:prstGeom prst="rect">
            <a:avLst/>
          </a:prstGeom>
          <a:noFill/>
        </p:spPr>
        <p:txBody>
          <a:bodyPr wrap="square" rtlCol="0">
            <a:spAutoFit/>
          </a:bodyPr>
          <a:lstStyle/>
          <a:p>
            <a:r>
              <a:rPr lang="es-AR" sz="2400">
                <a:solidFill>
                  <a:srgbClr val="0070C0"/>
                </a:solidFill>
              </a:rPr>
              <a:t>equilibrio dinámico</a:t>
            </a:r>
            <a:endParaRPr lang="en-US" sz="2400">
              <a:solidFill>
                <a:srgbClr val="0070C0"/>
              </a:solidFill>
            </a:endParaRPr>
          </a:p>
        </p:txBody>
      </p:sp>
      <p:sp>
        <p:nvSpPr>
          <p:cNvPr id="7" name="CuadroTexto 6">
            <a:extLst>
              <a:ext uri="{FF2B5EF4-FFF2-40B4-BE49-F238E27FC236}">
                <a16:creationId xmlns:a16="http://schemas.microsoft.com/office/drawing/2014/main" id="{674105B9-68C6-C27E-0308-1818C9DEE986}"/>
              </a:ext>
            </a:extLst>
          </p:cNvPr>
          <p:cNvSpPr txBox="1"/>
          <p:nvPr/>
        </p:nvSpPr>
        <p:spPr>
          <a:xfrm>
            <a:off x="2812973" y="5972353"/>
            <a:ext cx="1444626" cy="830997"/>
          </a:xfrm>
          <a:prstGeom prst="rect">
            <a:avLst/>
          </a:prstGeom>
          <a:noFill/>
        </p:spPr>
        <p:txBody>
          <a:bodyPr wrap="none" rtlCol="0">
            <a:spAutoFit/>
          </a:bodyPr>
          <a:lstStyle/>
          <a:p>
            <a:r>
              <a:rPr lang="es-AR" sz="2400">
                <a:solidFill>
                  <a:srgbClr val="0070C0"/>
                </a:solidFill>
              </a:rPr>
              <a:t>equilibrio </a:t>
            </a:r>
          </a:p>
          <a:p>
            <a:r>
              <a:rPr lang="es-AR" sz="2400">
                <a:solidFill>
                  <a:srgbClr val="0070C0"/>
                </a:solidFill>
              </a:rPr>
              <a:t>estático</a:t>
            </a:r>
            <a:endParaRPr lang="en-US" sz="2400">
              <a:solidFill>
                <a:srgbClr val="0070C0"/>
              </a:solidFill>
            </a:endParaRPr>
          </a:p>
        </p:txBody>
      </p:sp>
    </p:spTree>
    <p:extLst>
      <p:ext uri="{BB962C8B-B14F-4D97-AF65-F5344CB8AC3E}">
        <p14:creationId xmlns:p14="http://schemas.microsoft.com/office/powerpoint/2010/main" val="1808762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6"/>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3" grpId="0" animBg="1"/>
      <p:bldP spid="24" grpId="0" animBg="1"/>
      <p:bldP spid="26" grpId="0" animBg="1"/>
      <p:bldP spid="27" grpId="0" animBg="1"/>
      <p:bldP spid="4" grpId="0" animBg="1"/>
      <p:bldP spid="5" grpId="0" animBg="1"/>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p:cNvSpPr>
            <a:spLocks noGrp="1"/>
          </p:cNvSpPr>
          <p:nvPr>
            <p:ph type="title"/>
          </p:nvPr>
        </p:nvSpPr>
        <p:spPr>
          <a:xfrm>
            <a:off x="224984" y="1448704"/>
            <a:ext cx="3201366" cy="3387497"/>
          </a:xfrm>
        </p:spPr>
        <p:txBody>
          <a:bodyPr anchor="b">
            <a:normAutofit/>
          </a:bodyPr>
          <a:lstStyle/>
          <a:p>
            <a:pPr algn="r"/>
            <a:r>
              <a:rPr lang="es-AR" b="1">
                <a:solidFill>
                  <a:srgbClr val="FFFFFF"/>
                </a:solidFill>
              </a:rPr>
              <a:t>CÓMO SE HACE LA ANAMNESIS</a:t>
            </a:r>
            <a:br>
              <a:rPr lang="es-AR" b="1">
                <a:solidFill>
                  <a:srgbClr val="FFFFFF"/>
                </a:solidFill>
              </a:rPr>
            </a:br>
            <a:r>
              <a:rPr lang="es-AR" b="1">
                <a:solidFill>
                  <a:srgbClr val="FFFFFF"/>
                </a:solidFill>
              </a:rPr>
              <a:t>medidas previas</a:t>
            </a:r>
          </a:p>
        </p:txBody>
      </p:sp>
      <p:sp>
        <p:nvSpPr>
          <p:cNvPr id="3" name="Marcador de contenido 2"/>
          <p:cNvSpPr>
            <a:spLocks noGrp="1"/>
          </p:cNvSpPr>
          <p:nvPr>
            <p:ph idx="1"/>
          </p:nvPr>
        </p:nvSpPr>
        <p:spPr>
          <a:xfrm>
            <a:off x="4504548" y="284480"/>
            <a:ext cx="7311531" cy="6238239"/>
          </a:xfrm>
        </p:spPr>
        <p:txBody>
          <a:bodyPr anchor="ctr">
            <a:normAutofit/>
          </a:bodyPr>
          <a:lstStyle/>
          <a:p>
            <a:pPr marL="0" indent="0">
              <a:buNone/>
            </a:pPr>
            <a:r>
              <a:rPr lang="es-AR" sz="2000"/>
              <a:t>        </a:t>
            </a:r>
          </a:p>
          <a:p>
            <a:pPr marL="0" indent="0">
              <a:buNone/>
            </a:pPr>
            <a:r>
              <a:rPr lang="es-AR" sz="2400"/>
              <a:t> </a:t>
            </a:r>
            <a:r>
              <a:rPr lang="es-AR" sz="3200"/>
              <a:t>Descartar (por nosotros ORLs, o previamente por clínico):</a:t>
            </a:r>
          </a:p>
          <a:p>
            <a:r>
              <a:rPr lang="es-AR" sz="3200"/>
              <a:t>Patologías cardiológicas: hipotensión (casi desmayo),  arritmias, insuficiencia cardíaca, etc</a:t>
            </a:r>
          </a:p>
          <a:p>
            <a:r>
              <a:rPr lang="es-AR" sz="3200"/>
              <a:t>Traumatológicas: artrosis de cadera, rodilla, lesiones varias, sarcopenia de miembros inferiores, etc. LA ARTROSIS/RECTIFIC/CONTRACT de COL CERVICAL NO PRODUCE MAREOS. Es un mito</a:t>
            </a:r>
          </a:p>
          <a:p>
            <a:r>
              <a:rPr lang="es-AR" sz="3200"/>
              <a:t>ataque de pánico, alcohol, drogas, etc</a:t>
            </a:r>
          </a:p>
          <a:p>
            <a:pPr marL="0" indent="0">
              <a:buNone/>
            </a:pPr>
            <a:endParaRPr lang="es-AR" sz="2000"/>
          </a:p>
        </p:txBody>
      </p:sp>
    </p:spTree>
    <p:extLst>
      <p:ext uri="{BB962C8B-B14F-4D97-AF65-F5344CB8AC3E}">
        <p14:creationId xmlns:p14="http://schemas.microsoft.com/office/powerpoint/2010/main" val="6850209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p:cNvSpPr>
            <a:spLocks noGrp="1"/>
          </p:cNvSpPr>
          <p:nvPr>
            <p:ph type="title"/>
          </p:nvPr>
        </p:nvSpPr>
        <p:spPr>
          <a:xfrm>
            <a:off x="418225" y="1402461"/>
            <a:ext cx="3201366" cy="3313471"/>
          </a:xfrm>
        </p:spPr>
        <p:txBody>
          <a:bodyPr anchor="b">
            <a:normAutofit/>
          </a:bodyPr>
          <a:lstStyle/>
          <a:p>
            <a:pPr algn="ctr"/>
            <a:r>
              <a:rPr lang="es-AR" b="1">
                <a:solidFill>
                  <a:srgbClr val="FFFFFF"/>
                </a:solidFill>
              </a:rPr>
              <a:t>CÓMO SE HACE LA ANAMNESIS</a:t>
            </a:r>
            <a:br>
              <a:rPr lang="es-AR" b="1">
                <a:solidFill>
                  <a:srgbClr val="FFFFFF"/>
                </a:solidFill>
              </a:rPr>
            </a:br>
            <a:r>
              <a:rPr lang="es-AR" b="1">
                <a:solidFill>
                  <a:srgbClr val="FFFFFF"/>
                </a:solidFill>
              </a:rPr>
              <a:t>Tipos de mareos</a:t>
            </a:r>
          </a:p>
        </p:txBody>
      </p:sp>
      <p:sp>
        <p:nvSpPr>
          <p:cNvPr id="3" name="Marcador de contenido 2"/>
          <p:cNvSpPr>
            <a:spLocks noGrp="1"/>
          </p:cNvSpPr>
          <p:nvPr>
            <p:ph idx="1"/>
          </p:nvPr>
        </p:nvSpPr>
        <p:spPr>
          <a:xfrm>
            <a:off x="4864220" y="359141"/>
            <a:ext cx="6861058" cy="6420895"/>
          </a:xfrm>
        </p:spPr>
        <p:txBody>
          <a:bodyPr anchor="ctr">
            <a:normAutofit fontScale="92500" lnSpcReduction="10000"/>
          </a:bodyPr>
          <a:lstStyle/>
          <a:p>
            <a:pPr marL="0" indent="0" algn="ctr">
              <a:buNone/>
            </a:pPr>
            <a:r>
              <a:rPr lang="es-AR" sz="3200" u="sng"/>
              <a:t>M. de consulta:</a:t>
            </a:r>
          </a:p>
          <a:p>
            <a:pPr marL="0" indent="0" algn="ctr">
              <a:buNone/>
            </a:pPr>
            <a:r>
              <a:rPr lang="es-AR" sz="3200" u="sng"/>
              <a:t> MAREO-VÉRTIGO-INESTABILIDAD </a:t>
            </a:r>
          </a:p>
          <a:p>
            <a:pPr marL="0" indent="0">
              <a:buNone/>
            </a:pPr>
            <a:endParaRPr lang="es-AR"/>
          </a:p>
          <a:p>
            <a:pPr lvl="1"/>
            <a:r>
              <a:rPr lang="es-AR" sz="3200"/>
              <a:t>Sensación rotatoria: vértigo (“todo me da vueltas”)</a:t>
            </a:r>
          </a:p>
          <a:p>
            <a:pPr lvl="1"/>
            <a:r>
              <a:rPr lang="es-AR" sz="3200"/>
              <a:t>Inestabilidad-lateropulsión-desequilibrio (me voy de costado, estoy inestable caminando)</a:t>
            </a:r>
          </a:p>
          <a:p>
            <a:pPr lvl="1"/>
            <a:r>
              <a:rPr lang="es-AR" sz="3200"/>
              <a:t>Miscelánea: sensación de irrealidad- como estar dentro de una pecera- sensación de desmayo, flotación.</a:t>
            </a:r>
          </a:p>
          <a:p>
            <a:pPr marL="457200" lvl="1" indent="0">
              <a:buNone/>
            </a:pPr>
            <a:r>
              <a:rPr lang="es-AR" sz="3200"/>
              <a:t> ”Vértigo a las alturas”: es emocional, sin relación con oído. </a:t>
            </a:r>
          </a:p>
          <a:p>
            <a:pPr lvl="1"/>
            <a:r>
              <a:rPr lang="es-AR" sz="3200">
                <a:solidFill>
                  <a:srgbClr val="FF0000"/>
                </a:solidFill>
              </a:rPr>
              <a:t>Si hay pérdida de la conciencia, aunque sea breve, es central</a:t>
            </a:r>
            <a:r>
              <a:rPr lang="es-AR" sz="2800">
                <a:solidFill>
                  <a:srgbClr val="FF0000"/>
                </a:solidFill>
              </a:rPr>
              <a:t>.</a:t>
            </a:r>
          </a:p>
          <a:p>
            <a:endParaRPr lang="es-AR" sz="2000"/>
          </a:p>
        </p:txBody>
      </p:sp>
    </p:spTree>
    <p:extLst>
      <p:ext uri="{BB962C8B-B14F-4D97-AF65-F5344CB8AC3E}">
        <p14:creationId xmlns:p14="http://schemas.microsoft.com/office/powerpoint/2010/main" val="236757914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ítulo 1"/>
          <p:cNvSpPr>
            <a:spLocks noGrp="1"/>
          </p:cNvSpPr>
          <p:nvPr>
            <p:ph type="title"/>
          </p:nvPr>
        </p:nvSpPr>
        <p:spPr>
          <a:xfrm>
            <a:off x="325024" y="1483344"/>
            <a:ext cx="3365449" cy="3499945"/>
          </a:xfrm>
        </p:spPr>
        <p:txBody>
          <a:bodyPr vert="horz" lIns="91440" tIns="45720" rIns="91440" bIns="45720" rtlCol="0" anchor="t">
            <a:normAutofit/>
          </a:bodyPr>
          <a:lstStyle/>
          <a:p>
            <a:r>
              <a:rPr lang="en-US" sz="4000" b="1" kern="1200">
                <a:solidFill>
                  <a:srgbClr val="FFFFFF"/>
                </a:solidFill>
                <a:latin typeface="+mj-lt"/>
                <a:ea typeface="+mj-ea"/>
                <a:cs typeface="+mj-cs"/>
              </a:rPr>
              <a:t>CÓMO SE HACE LA ANAMNESIS</a:t>
            </a:r>
            <a:br>
              <a:rPr lang="en-US" sz="4000" b="1" kern="1200">
                <a:solidFill>
                  <a:srgbClr val="FFFFFF"/>
                </a:solidFill>
                <a:latin typeface="+mj-lt"/>
                <a:ea typeface="+mj-ea"/>
                <a:cs typeface="+mj-cs"/>
              </a:rPr>
            </a:br>
            <a:r>
              <a:rPr lang="en-US" sz="4000" b="1" kern="1200">
                <a:solidFill>
                  <a:srgbClr val="FFFFFF"/>
                </a:solidFill>
                <a:latin typeface="+mj-lt"/>
                <a:ea typeface="+mj-ea"/>
                <a:cs typeface="+mj-cs"/>
              </a:rPr>
              <a:t>Características del mareo: importante</a:t>
            </a:r>
          </a:p>
        </p:txBody>
      </p:sp>
      <p:graphicFrame>
        <p:nvGraphicFramePr>
          <p:cNvPr id="4" name="Marcador de contenido 3"/>
          <p:cNvGraphicFramePr>
            <a:graphicFrameLocks noGrp="1"/>
          </p:cNvGraphicFramePr>
          <p:nvPr>
            <p:ph idx="1"/>
            <p:extLst>
              <p:ext uri="{D42A27DB-BD31-4B8C-83A1-F6EECF244321}">
                <p14:modId xmlns:p14="http://schemas.microsoft.com/office/powerpoint/2010/main" val="4265855334"/>
              </p:ext>
            </p:extLst>
          </p:nvPr>
        </p:nvGraphicFramePr>
        <p:xfrm>
          <a:off x="4203068" y="98855"/>
          <a:ext cx="7896383" cy="6690400"/>
        </p:xfrm>
        <a:graphic>
          <a:graphicData uri="http://schemas.openxmlformats.org/drawingml/2006/table">
            <a:tbl>
              <a:tblPr firstRow="1" bandRow="1">
                <a:tableStyleId>{8799B23B-EC83-4686-B30A-512413B5E67A}</a:tableStyleId>
              </a:tblPr>
              <a:tblGrid>
                <a:gridCol w="2656670">
                  <a:extLst>
                    <a:ext uri="{9D8B030D-6E8A-4147-A177-3AD203B41FA5}">
                      <a16:colId xmlns:a16="http://schemas.microsoft.com/office/drawing/2014/main" val="20000"/>
                    </a:ext>
                  </a:extLst>
                </a:gridCol>
                <a:gridCol w="2563582">
                  <a:extLst>
                    <a:ext uri="{9D8B030D-6E8A-4147-A177-3AD203B41FA5}">
                      <a16:colId xmlns:a16="http://schemas.microsoft.com/office/drawing/2014/main" val="20001"/>
                    </a:ext>
                  </a:extLst>
                </a:gridCol>
                <a:gridCol w="2676131">
                  <a:extLst>
                    <a:ext uri="{9D8B030D-6E8A-4147-A177-3AD203B41FA5}">
                      <a16:colId xmlns:a16="http://schemas.microsoft.com/office/drawing/2014/main" val="20002"/>
                    </a:ext>
                  </a:extLst>
                </a:gridCol>
              </a:tblGrid>
              <a:tr h="1216084">
                <a:tc>
                  <a:txBody>
                    <a:bodyPr/>
                    <a:lstStyle/>
                    <a:p>
                      <a:r>
                        <a:rPr lang="es-AR" sz="3200" b="0">
                          <a:solidFill>
                            <a:schemeClr val="accent2">
                              <a:lumMod val="50000"/>
                            </a:schemeClr>
                          </a:solidFill>
                        </a:rPr>
                        <a:t>Duración</a:t>
                      </a:r>
                    </a:p>
                  </a:txBody>
                  <a:tcPr marL="69392" marR="69392" marT="34696" marB="34696"/>
                </a:tc>
                <a:tc>
                  <a:txBody>
                    <a:bodyPr/>
                    <a:lstStyle/>
                    <a:p>
                      <a:r>
                        <a:rPr lang="es-AR" sz="2400" b="0">
                          <a:solidFill>
                            <a:srgbClr val="0070C0"/>
                          </a:solidFill>
                        </a:rPr>
                        <a:t>Menos de un min.</a:t>
                      </a:r>
                      <a:endParaRPr lang="es-AR" sz="2400"/>
                    </a:p>
                    <a:p>
                      <a:r>
                        <a:rPr lang="es-AR" sz="2400" b="0">
                          <a:solidFill>
                            <a:srgbClr val="0070C0"/>
                          </a:solidFill>
                        </a:rPr>
                        <a:t>Más</a:t>
                      </a:r>
                      <a:r>
                        <a:rPr lang="es-AR" sz="2400" b="0" baseline="0">
                          <a:solidFill>
                            <a:srgbClr val="0070C0"/>
                          </a:solidFill>
                        </a:rPr>
                        <a:t> de un minuto</a:t>
                      </a:r>
                      <a:endParaRPr lang="es-AR" sz="2400" b="0">
                        <a:solidFill>
                          <a:srgbClr val="0070C0"/>
                        </a:solidFill>
                      </a:endParaRPr>
                    </a:p>
                  </a:txBody>
                  <a:tcPr marL="69392" marR="69392" marT="34696" marB="34696"/>
                </a:tc>
                <a:tc>
                  <a:txBody>
                    <a:bodyPr/>
                    <a:lstStyle/>
                    <a:p>
                      <a:r>
                        <a:rPr lang="es-AR" sz="2400" b="0">
                          <a:solidFill>
                            <a:srgbClr val="0070C0"/>
                          </a:solidFill>
                        </a:rPr>
                        <a:t>VPPB (otolitos)</a:t>
                      </a:r>
                    </a:p>
                    <a:p>
                      <a:r>
                        <a:rPr lang="es-AR" sz="2400" b="0">
                          <a:solidFill>
                            <a:srgbClr val="0070C0"/>
                          </a:solidFill>
                        </a:rPr>
                        <a:t>Todo lo demás</a:t>
                      </a:r>
                    </a:p>
                  </a:txBody>
                  <a:tcPr marL="69392" marR="69392" marT="34696" marB="34696"/>
                </a:tc>
                <a:extLst>
                  <a:ext uri="{0D108BD9-81ED-4DB2-BD59-A6C34878D82A}">
                    <a16:rowId xmlns:a16="http://schemas.microsoft.com/office/drawing/2014/main" val="10000"/>
                  </a:ext>
                </a:extLst>
              </a:tr>
              <a:tr h="3458481">
                <a:tc>
                  <a:txBody>
                    <a:bodyPr/>
                    <a:lstStyle/>
                    <a:p>
                      <a:endParaRPr lang="es-AR" sz="2400">
                        <a:solidFill>
                          <a:schemeClr val="accent2">
                            <a:lumMod val="50000"/>
                          </a:schemeClr>
                        </a:solidFill>
                      </a:endParaRPr>
                    </a:p>
                    <a:p>
                      <a:endParaRPr lang="es-AR" sz="3200">
                        <a:solidFill>
                          <a:schemeClr val="accent2">
                            <a:lumMod val="50000"/>
                          </a:schemeClr>
                        </a:solidFill>
                      </a:endParaRPr>
                    </a:p>
                    <a:p>
                      <a:r>
                        <a:rPr lang="es-AR" sz="3200">
                          <a:solidFill>
                            <a:schemeClr val="accent2">
                              <a:lumMod val="50000"/>
                            </a:schemeClr>
                          </a:solidFill>
                        </a:rPr>
                        <a:t>Síntomas</a:t>
                      </a:r>
                      <a:r>
                        <a:rPr lang="es-AR" sz="3200" baseline="0">
                          <a:solidFill>
                            <a:schemeClr val="accent2">
                              <a:lumMod val="50000"/>
                            </a:schemeClr>
                          </a:solidFill>
                        </a:rPr>
                        <a:t> acompañantes</a:t>
                      </a:r>
                      <a:endParaRPr lang="es-AR" sz="3200">
                        <a:solidFill>
                          <a:schemeClr val="accent2">
                            <a:lumMod val="50000"/>
                          </a:schemeClr>
                        </a:solidFill>
                      </a:endParaRPr>
                    </a:p>
                  </a:txBody>
                  <a:tcPr marL="69392" marR="69392" marT="34696" marB="34696"/>
                </a:tc>
                <a:tc>
                  <a:txBody>
                    <a:bodyPr/>
                    <a:lstStyle/>
                    <a:p>
                      <a:r>
                        <a:rPr lang="es-AR" sz="2400">
                          <a:solidFill>
                            <a:srgbClr val="0070C0"/>
                          </a:solidFill>
                        </a:rPr>
                        <a:t>Hipoacusia y acúfenos unilat.</a:t>
                      </a:r>
                    </a:p>
                    <a:p>
                      <a:r>
                        <a:rPr lang="es-AR" sz="2400">
                          <a:solidFill>
                            <a:srgbClr val="0070C0"/>
                          </a:solidFill>
                        </a:rPr>
                        <a:t>Cefaleas-fonofotofobia</a:t>
                      </a:r>
                    </a:p>
                    <a:p>
                      <a:r>
                        <a:rPr lang="es-AR" sz="2400">
                          <a:solidFill>
                            <a:srgbClr val="FF0000"/>
                          </a:solidFill>
                        </a:rPr>
                        <a:t>Disartria-Diplopía-Dismetría o parestesias peribucales o inconsciencia.</a:t>
                      </a:r>
                    </a:p>
                  </a:txBody>
                  <a:tcPr marL="69392" marR="69392" marT="34696" marB="34696"/>
                </a:tc>
                <a:tc>
                  <a:txBody>
                    <a:bodyPr/>
                    <a:lstStyle/>
                    <a:p>
                      <a:r>
                        <a:rPr lang="es-AR" sz="2400">
                          <a:solidFill>
                            <a:srgbClr val="0070C0"/>
                          </a:solidFill>
                        </a:rPr>
                        <a:t>Enfermedad</a:t>
                      </a:r>
                      <a:r>
                        <a:rPr lang="es-AR" sz="2400" baseline="0">
                          <a:solidFill>
                            <a:srgbClr val="0070C0"/>
                          </a:solidFill>
                        </a:rPr>
                        <a:t> de Meniére</a:t>
                      </a:r>
                    </a:p>
                    <a:p>
                      <a:r>
                        <a:rPr lang="es-AR" sz="2400" baseline="0">
                          <a:solidFill>
                            <a:srgbClr val="0070C0"/>
                          </a:solidFill>
                        </a:rPr>
                        <a:t>Migraña Vestibular</a:t>
                      </a:r>
                    </a:p>
                    <a:p>
                      <a:endParaRPr lang="es-AR" sz="2400" baseline="0">
                        <a:solidFill>
                          <a:srgbClr val="FF0000"/>
                        </a:solidFill>
                      </a:endParaRPr>
                    </a:p>
                    <a:p>
                      <a:r>
                        <a:rPr lang="es-AR" sz="2400" baseline="0">
                          <a:solidFill>
                            <a:srgbClr val="FF0000"/>
                          </a:solidFill>
                        </a:rPr>
                        <a:t>Patología Central</a:t>
                      </a:r>
                    </a:p>
                  </a:txBody>
                  <a:tcPr marL="69392" marR="69392" marT="34696" marB="34696"/>
                </a:tc>
                <a:extLst>
                  <a:ext uri="{0D108BD9-81ED-4DB2-BD59-A6C34878D82A}">
                    <a16:rowId xmlns:a16="http://schemas.microsoft.com/office/drawing/2014/main" val="10001"/>
                  </a:ext>
                </a:extLst>
              </a:tr>
              <a:tr h="2015835">
                <a:tc>
                  <a:txBody>
                    <a:bodyPr/>
                    <a:lstStyle/>
                    <a:p>
                      <a:r>
                        <a:rPr lang="es-AR" sz="3200">
                          <a:solidFill>
                            <a:schemeClr val="accent2">
                              <a:lumMod val="50000"/>
                            </a:schemeClr>
                          </a:solidFill>
                        </a:rPr>
                        <a:t>Circunstancias</a:t>
                      </a:r>
                      <a:r>
                        <a:rPr lang="es-AR" sz="3200" baseline="0">
                          <a:solidFill>
                            <a:schemeClr val="accent2">
                              <a:lumMod val="50000"/>
                            </a:schemeClr>
                          </a:solidFill>
                        </a:rPr>
                        <a:t> desencadenantes</a:t>
                      </a:r>
                      <a:endParaRPr lang="es-AR" sz="3200">
                        <a:solidFill>
                          <a:schemeClr val="accent2">
                            <a:lumMod val="50000"/>
                          </a:schemeClr>
                        </a:solidFill>
                      </a:endParaRPr>
                    </a:p>
                  </a:txBody>
                  <a:tcPr marL="69392" marR="69392" marT="34696" marB="34696"/>
                </a:tc>
                <a:tc>
                  <a:txBody>
                    <a:bodyPr/>
                    <a:lstStyle/>
                    <a:p>
                      <a:r>
                        <a:rPr lang="es-AR" sz="2400">
                          <a:solidFill>
                            <a:srgbClr val="0070C0"/>
                          </a:solidFill>
                        </a:rPr>
                        <a:t>Posición</a:t>
                      </a:r>
                      <a:r>
                        <a:rPr lang="es-AR" sz="2400" baseline="0">
                          <a:solidFill>
                            <a:srgbClr val="0070C0"/>
                          </a:solidFill>
                        </a:rPr>
                        <a:t> de la cabeza</a:t>
                      </a:r>
                    </a:p>
                    <a:p>
                      <a:endParaRPr lang="es-AR" sz="2400" baseline="0">
                        <a:solidFill>
                          <a:srgbClr val="0070C0"/>
                        </a:solidFill>
                      </a:endParaRPr>
                    </a:p>
                    <a:p>
                      <a:r>
                        <a:rPr lang="es-AR" sz="2400" baseline="0">
                          <a:solidFill>
                            <a:srgbClr val="0070C0"/>
                          </a:solidFill>
                        </a:rPr>
                        <a:t>Cerrar ojos. Oscuridad</a:t>
                      </a:r>
                      <a:endParaRPr lang="es-AR" sz="2400">
                        <a:solidFill>
                          <a:srgbClr val="0070C0"/>
                        </a:solidFill>
                      </a:endParaRPr>
                    </a:p>
                  </a:txBody>
                  <a:tcPr marL="69392" marR="69392" marT="34696" marB="34696"/>
                </a:tc>
                <a:tc>
                  <a:txBody>
                    <a:bodyPr/>
                    <a:lstStyle/>
                    <a:p>
                      <a:r>
                        <a:rPr lang="es-AR" sz="2400">
                          <a:solidFill>
                            <a:srgbClr val="0070C0"/>
                          </a:solidFill>
                        </a:rPr>
                        <a:t>VPPB</a:t>
                      </a:r>
                    </a:p>
                    <a:p>
                      <a:endParaRPr lang="es-AR" sz="2000">
                        <a:solidFill>
                          <a:srgbClr val="0070C0"/>
                        </a:solidFill>
                      </a:endParaRPr>
                    </a:p>
                    <a:p>
                      <a:endParaRPr lang="es-AR" sz="2000">
                        <a:solidFill>
                          <a:srgbClr val="0070C0"/>
                        </a:solidFill>
                      </a:endParaRPr>
                    </a:p>
                    <a:p>
                      <a:r>
                        <a:rPr lang="es-AR" sz="2000">
                          <a:solidFill>
                            <a:srgbClr val="0070C0"/>
                          </a:solidFill>
                        </a:rPr>
                        <a:t>Neuropatía periférica.</a:t>
                      </a:r>
                    </a:p>
                    <a:p>
                      <a:r>
                        <a:rPr lang="es-AR" sz="2000">
                          <a:solidFill>
                            <a:srgbClr val="0070C0"/>
                          </a:solidFill>
                        </a:rPr>
                        <a:t>Paresia vestibular bilateral</a:t>
                      </a:r>
                    </a:p>
                  </a:txBody>
                  <a:tcPr marL="69392" marR="69392" marT="34696" marB="34696"/>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96576958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ítulo 1"/>
          <p:cNvSpPr>
            <a:spLocks noGrp="1"/>
          </p:cNvSpPr>
          <p:nvPr>
            <p:ph type="title"/>
          </p:nvPr>
        </p:nvSpPr>
        <p:spPr>
          <a:xfrm>
            <a:off x="418230" y="1725111"/>
            <a:ext cx="3201366" cy="3387497"/>
          </a:xfrm>
        </p:spPr>
        <p:txBody>
          <a:bodyPr anchor="b">
            <a:normAutofit fontScale="90000"/>
          </a:bodyPr>
          <a:lstStyle/>
          <a:p>
            <a:pPr algn="ctr"/>
            <a:r>
              <a:rPr lang="es-AR" sz="4000" b="1">
                <a:solidFill>
                  <a:srgbClr val="FFFFFF"/>
                </a:solidFill>
              </a:rPr>
              <a:t>EXAMEN FÍSICO </a:t>
            </a:r>
            <a:br>
              <a:rPr lang="es-AR" sz="4000" b="1">
                <a:solidFill>
                  <a:srgbClr val="FFFFFF"/>
                </a:solidFill>
              </a:rPr>
            </a:br>
            <a:br>
              <a:rPr lang="es-AR" sz="4000" b="1">
                <a:solidFill>
                  <a:srgbClr val="FFFFFF"/>
                </a:solidFill>
              </a:rPr>
            </a:br>
            <a:r>
              <a:rPr lang="es-AR" sz="4000" b="1">
                <a:solidFill>
                  <a:srgbClr val="FFFFFF"/>
                </a:solidFill>
              </a:rPr>
              <a:t>plan propuesto: (luego lo analizamos separadamente)</a:t>
            </a:r>
            <a:br>
              <a:rPr lang="es-AR" sz="4000" b="1">
                <a:solidFill>
                  <a:srgbClr val="FFFFFF"/>
                </a:solidFill>
              </a:rPr>
            </a:br>
            <a:endParaRPr lang="es-AR" sz="4000" b="1">
              <a:solidFill>
                <a:srgbClr val="FFFFFF"/>
              </a:solidFill>
            </a:endParaRPr>
          </a:p>
        </p:txBody>
      </p:sp>
      <p:sp>
        <p:nvSpPr>
          <p:cNvPr id="3" name="Marcador de contenido 2"/>
          <p:cNvSpPr>
            <a:spLocks noGrp="1"/>
          </p:cNvSpPr>
          <p:nvPr>
            <p:ph idx="1"/>
          </p:nvPr>
        </p:nvSpPr>
        <p:spPr>
          <a:xfrm>
            <a:off x="4037826" y="130629"/>
            <a:ext cx="8151125" cy="6717233"/>
          </a:xfrm>
          <a:ln>
            <a:solidFill>
              <a:srgbClr val="00B0F0"/>
            </a:solidFill>
          </a:ln>
        </p:spPr>
        <p:txBody>
          <a:bodyPr anchor="ctr">
            <a:normAutofit fontScale="92500" lnSpcReduction="10000"/>
          </a:bodyPr>
          <a:lstStyle/>
          <a:p>
            <a:endParaRPr lang="es-AR" b="1" u="sng">
              <a:solidFill>
                <a:srgbClr val="0070C0"/>
              </a:solidFill>
            </a:endParaRPr>
          </a:p>
          <a:p>
            <a:r>
              <a:rPr lang="es-AR" b="1" u="sng">
                <a:solidFill>
                  <a:srgbClr val="0070C0"/>
                </a:solidFill>
              </a:rPr>
              <a:t>GENERAL</a:t>
            </a:r>
          </a:p>
          <a:p>
            <a:pPr lvl="1"/>
            <a:r>
              <a:rPr lang="es-AR" sz="2800"/>
              <a:t>Postura y marcha (grados de ataxia, I, II, y III )</a:t>
            </a:r>
          </a:p>
          <a:p>
            <a:pPr lvl="1"/>
            <a:r>
              <a:rPr lang="es-AR" sz="2800"/>
              <a:t>Romberg (común, no sensibilizado en mayores de 50)</a:t>
            </a:r>
          </a:p>
          <a:p>
            <a:pPr lvl="1"/>
            <a:r>
              <a:rPr lang="es-AR" sz="2800"/>
              <a:t>Indicación</a:t>
            </a:r>
          </a:p>
          <a:p>
            <a:pPr lvl="1"/>
            <a:r>
              <a:rPr lang="es-AR" sz="2800"/>
              <a:t>Untenberger o  Fukuda (muy usado)</a:t>
            </a:r>
          </a:p>
          <a:p>
            <a:pPr lvl="1"/>
            <a:r>
              <a:rPr lang="es-AR" sz="2800"/>
              <a:t>3 H</a:t>
            </a:r>
          </a:p>
          <a:p>
            <a:pPr lvl="2"/>
            <a:r>
              <a:rPr lang="es-AR" sz="2800"/>
              <a:t>Head shake (agitación cefálica)</a:t>
            </a:r>
          </a:p>
          <a:p>
            <a:pPr lvl="2"/>
            <a:r>
              <a:rPr lang="es-AR" sz="2800"/>
              <a:t>Halmogyi (test del impulso cefálico)</a:t>
            </a:r>
          </a:p>
          <a:p>
            <a:pPr lvl="2"/>
            <a:r>
              <a:rPr lang="es-AR" sz="2800"/>
              <a:t>Hallpike (búsqueda del vértigo posicional)</a:t>
            </a:r>
          </a:p>
          <a:p>
            <a:r>
              <a:rPr lang="es-AR" b="1" u="sng">
                <a:solidFill>
                  <a:srgbClr val="0070C0"/>
                </a:solidFill>
              </a:rPr>
              <a:t>HAY NISTAGMUS?</a:t>
            </a:r>
            <a:r>
              <a:rPr lang="es-AR">
                <a:solidFill>
                  <a:srgbClr val="0070C0"/>
                </a:solidFill>
              </a:rPr>
              <a:t>     </a:t>
            </a:r>
          </a:p>
          <a:p>
            <a:endParaRPr lang="es-AR">
              <a:solidFill>
                <a:srgbClr val="0070C0"/>
              </a:solidFill>
            </a:endParaRPr>
          </a:p>
          <a:p>
            <a:endParaRPr lang="es-AR">
              <a:solidFill>
                <a:srgbClr val="0070C0"/>
              </a:solidFill>
            </a:endParaRPr>
          </a:p>
          <a:p>
            <a:endParaRPr lang="es-AR">
              <a:solidFill>
                <a:srgbClr val="0070C0"/>
              </a:solidFill>
            </a:endParaRPr>
          </a:p>
          <a:p>
            <a:endParaRPr lang="es-AR">
              <a:solidFill>
                <a:srgbClr val="0070C0"/>
              </a:solidFill>
            </a:endParaRPr>
          </a:p>
          <a:p>
            <a:r>
              <a:rPr lang="es-AR"/>
              <a:t> </a:t>
            </a:r>
            <a:r>
              <a:rPr lang="es-AR" b="1" u="sng">
                <a:solidFill>
                  <a:srgbClr val="0070C0"/>
                </a:solidFill>
              </a:rPr>
              <a:t>MINIEXAMEN NEUROLÓGICO</a:t>
            </a:r>
          </a:p>
          <a:p>
            <a:pPr lvl="1"/>
            <a:endParaRPr lang="es-AR" sz="2000"/>
          </a:p>
        </p:txBody>
      </p:sp>
      <p:graphicFrame>
        <p:nvGraphicFramePr>
          <p:cNvPr id="4" name="Tabla 4">
            <a:extLst>
              <a:ext uri="{FF2B5EF4-FFF2-40B4-BE49-F238E27FC236}">
                <a16:creationId xmlns:a16="http://schemas.microsoft.com/office/drawing/2014/main" id="{52D0E2B1-1423-DA3F-24DE-49933C9A00D9}"/>
              </a:ext>
            </a:extLst>
          </p:cNvPr>
          <p:cNvGraphicFramePr>
            <a:graphicFrameLocks noGrp="1"/>
          </p:cNvGraphicFramePr>
          <p:nvPr>
            <p:extLst>
              <p:ext uri="{D42A27DB-BD31-4B8C-83A1-F6EECF244321}">
                <p14:modId xmlns:p14="http://schemas.microsoft.com/office/powerpoint/2010/main" val="3539613563"/>
              </p:ext>
            </p:extLst>
          </p:nvPr>
        </p:nvGraphicFramePr>
        <p:xfrm>
          <a:off x="5388077" y="4356016"/>
          <a:ext cx="4560116" cy="1661326"/>
        </p:xfrm>
        <a:graphic>
          <a:graphicData uri="http://schemas.openxmlformats.org/drawingml/2006/table">
            <a:tbl>
              <a:tblPr firstRow="1" bandRow="1">
                <a:tableStyleId>{5C22544A-7EE6-4342-B048-85BDC9FD1C3A}</a:tableStyleId>
              </a:tblPr>
              <a:tblGrid>
                <a:gridCol w="2264283">
                  <a:extLst>
                    <a:ext uri="{9D8B030D-6E8A-4147-A177-3AD203B41FA5}">
                      <a16:colId xmlns:a16="http://schemas.microsoft.com/office/drawing/2014/main" val="644355314"/>
                    </a:ext>
                  </a:extLst>
                </a:gridCol>
                <a:gridCol w="2295833">
                  <a:extLst>
                    <a:ext uri="{9D8B030D-6E8A-4147-A177-3AD203B41FA5}">
                      <a16:colId xmlns:a16="http://schemas.microsoft.com/office/drawing/2014/main" val="2708233708"/>
                    </a:ext>
                  </a:extLst>
                </a:gridCol>
              </a:tblGrid>
              <a:tr h="855243">
                <a:tc>
                  <a:txBody>
                    <a:bodyPr/>
                    <a:lstStyle/>
                    <a:p>
                      <a:r>
                        <a:rPr lang="es-AR" sz="3200"/>
                        <a:t>Espontáneo</a:t>
                      </a:r>
                      <a:endParaRPr lang="en-US" sz="3200"/>
                    </a:p>
                  </a:txBody>
                  <a:tcPr/>
                </a:tc>
                <a:tc>
                  <a:txBody>
                    <a:bodyPr/>
                    <a:lstStyle/>
                    <a:p>
                      <a:r>
                        <a:rPr lang="es-AR" sz="3200"/>
                        <a:t>Provocado</a:t>
                      </a:r>
                    </a:p>
                    <a:p>
                      <a:r>
                        <a:rPr lang="es-AR" sz="2400"/>
                        <a:t>    (con 3 H)</a:t>
                      </a:r>
                      <a:r>
                        <a:rPr lang="es-AR" sz="1400"/>
                        <a:t> </a:t>
                      </a:r>
                      <a:endParaRPr lang="en-US" sz="1400"/>
                    </a:p>
                  </a:txBody>
                  <a:tcPr/>
                </a:tc>
                <a:extLst>
                  <a:ext uri="{0D108BD9-81ED-4DB2-BD59-A6C34878D82A}">
                    <a16:rowId xmlns:a16="http://schemas.microsoft.com/office/drawing/2014/main" val="2206606939"/>
                  </a:ext>
                </a:extLst>
              </a:tr>
              <a:tr h="716446">
                <a:tc>
                  <a:txBody>
                    <a:bodyPr/>
                    <a:lstStyle/>
                    <a:p>
                      <a:r>
                        <a:rPr lang="es-AR" sz="3200"/>
                        <a:t>  Periférico?</a:t>
                      </a:r>
                      <a:endParaRPr lang="en-US" sz="3200"/>
                    </a:p>
                  </a:txBody>
                  <a:tcPr/>
                </a:tc>
                <a:tc>
                  <a:txBody>
                    <a:bodyPr/>
                    <a:lstStyle/>
                    <a:p>
                      <a:r>
                        <a:rPr lang="es-AR" sz="3200"/>
                        <a:t>  Central?</a:t>
                      </a:r>
                      <a:endParaRPr lang="en-US" sz="3200"/>
                    </a:p>
                  </a:txBody>
                  <a:tcPr/>
                </a:tc>
                <a:extLst>
                  <a:ext uri="{0D108BD9-81ED-4DB2-BD59-A6C34878D82A}">
                    <a16:rowId xmlns:a16="http://schemas.microsoft.com/office/drawing/2014/main" val="3464657668"/>
                  </a:ext>
                </a:extLst>
              </a:tr>
            </a:tbl>
          </a:graphicData>
        </a:graphic>
      </p:graphicFrame>
    </p:spTree>
    <p:extLst>
      <p:ext uri="{BB962C8B-B14F-4D97-AF65-F5344CB8AC3E}">
        <p14:creationId xmlns:p14="http://schemas.microsoft.com/office/powerpoint/2010/main" val="39023272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1" name="Rectangle 10">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8BCD464A-9C51-4A9C-0589-850D71B86B01}"/>
              </a:ext>
            </a:extLst>
          </p:cNvPr>
          <p:cNvSpPr>
            <a:spLocks noGrp="1"/>
          </p:cNvSpPr>
          <p:nvPr>
            <p:ph type="title"/>
          </p:nvPr>
        </p:nvSpPr>
        <p:spPr>
          <a:xfrm>
            <a:off x="466722" y="586855"/>
            <a:ext cx="3201366" cy="3387497"/>
          </a:xfrm>
        </p:spPr>
        <p:txBody>
          <a:bodyPr vert="horz" lIns="91440" tIns="45720" rIns="91440" bIns="45720" rtlCol="0" anchor="b">
            <a:normAutofit/>
          </a:bodyPr>
          <a:lstStyle/>
          <a:p>
            <a:pPr algn="r"/>
            <a:r>
              <a:rPr lang="en-US" sz="4000" kern="1200">
                <a:solidFill>
                  <a:srgbClr val="FFFFFF"/>
                </a:solidFill>
                <a:latin typeface="+mj-lt"/>
                <a:ea typeface="+mj-ea"/>
                <a:cs typeface="+mj-cs"/>
              </a:rPr>
              <a:t>EXAMEN FÍSICO</a:t>
            </a:r>
          </a:p>
        </p:txBody>
      </p:sp>
      <p:sp>
        <p:nvSpPr>
          <p:cNvPr id="3" name="Marcador de contenido 2">
            <a:extLst>
              <a:ext uri="{FF2B5EF4-FFF2-40B4-BE49-F238E27FC236}">
                <a16:creationId xmlns:a16="http://schemas.microsoft.com/office/drawing/2014/main" id="{FB8E6D7E-CF65-613F-4673-3CC388E82302}"/>
              </a:ext>
            </a:extLst>
          </p:cNvPr>
          <p:cNvSpPr>
            <a:spLocks noGrp="1"/>
          </p:cNvSpPr>
          <p:nvPr>
            <p:ph type="body" sz="half" idx="2"/>
          </p:nvPr>
        </p:nvSpPr>
        <p:spPr>
          <a:xfrm>
            <a:off x="4367695" y="211016"/>
            <a:ext cx="7449167" cy="6451042"/>
          </a:xfrm>
        </p:spPr>
        <p:txBody>
          <a:bodyPr vert="horz" lIns="91440" tIns="45720" rIns="91440" bIns="45720" rtlCol="0" anchor="ctr">
            <a:normAutofit/>
          </a:bodyPr>
          <a:lstStyle/>
          <a:p>
            <a:pPr algn="ctr"/>
            <a:r>
              <a:rPr lang="en-US" sz="2800" b="1" u="sng">
                <a:solidFill>
                  <a:srgbClr val="0070C0"/>
                </a:solidFill>
              </a:rPr>
              <a:t>GENERAL</a:t>
            </a:r>
          </a:p>
          <a:p>
            <a:pPr lvl="1" indent="-228600">
              <a:buFont typeface="Arial" panose="020B0604020202020204" pitchFamily="34" charset="0"/>
              <a:buChar char="•"/>
            </a:pPr>
            <a:r>
              <a:rPr lang="en-US" sz="2800"/>
              <a:t>Postura y marcha (grados de ataxia, I, II, y III )</a:t>
            </a:r>
          </a:p>
          <a:p>
            <a:pPr lvl="1" indent="-228600">
              <a:buFont typeface="Arial" panose="020B0604020202020204" pitchFamily="34" charset="0"/>
              <a:buChar char="•"/>
            </a:pPr>
            <a:r>
              <a:rPr lang="en-US" sz="2800"/>
              <a:t>Romberg (común, no sensibilizado en mayores de 50)</a:t>
            </a:r>
          </a:p>
          <a:p>
            <a:pPr lvl="1" indent="-228600">
              <a:buFont typeface="Arial" panose="020B0604020202020204" pitchFamily="34" charset="0"/>
              <a:buChar char="•"/>
            </a:pPr>
            <a:r>
              <a:rPr lang="en-US" sz="2800"/>
              <a:t>Indicación de Barani</a:t>
            </a:r>
          </a:p>
          <a:p>
            <a:pPr lvl="1" indent="-228600">
              <a:buFont typeface="Arial" panose="020B0604020202020204" pitchFamily="34" charset="0"/>
              <a:buChar char="•"/>
            </a:pPr>
            <a:r>
              <a:rPr lang="en-US" sz="2800"/>
              <a:t>Untenberger o  Fukuda (muy usado)</a:t>
            </a:r>
          </a:p>
          <a:p>
            <a:pPr lvl="1" indent="-228600">
              <a:buFont typeface="Arial" panose="020B0604020202020204" pitchFamily="34" charset="0"/>
              <a:buChar char="•"/>
            </a:pPr>
            <a:r>
              <a:rPr lang="en-US" sz="2800"/>
              <a:t>3 H</a:t>
            </a:r>
          </a:p>
          <a:p>
            <a:pPr lvl="2" indent="-228600">
              <a:buFont typeface="Arial" panose="020B0604020202020204" pitchFamily="34" charset="0"/>
              <a:buChar char="•"/>
            </a:pPr>
            <a:r>
              <a:rPr lang="en-US" sz="2800"/>
              <a:t>Head shake (agitación cefálica)</a:t>
            </a:r>
          </a:p>
          <a:p>
            <a:pPr lvl="2" indent="-228600">
              <a:buFont typeface="Arial" panose="020B0604020202020204" pitchFamily="34" charset="0"/>
              <a:buChar char="•"/>
            </a:pPr>
            <a:r>
              <a:rPr lang="en-US" sz="2800"/>
              <a:t>Halmogyi (test del impulso cefálico)</a:t>
            </a:r>
          </a:p>
          <a:p>
            <a:pPr lvl="2" indent="-228600">
              <a:buFont typeface="Arial" panose="020B0604020202020204" pitchFamily="34" charset="0"/>
              <a:buChar char="•"/>
            </a:pPr>
            <a:r>
              <a:rPr lang="en-US" sz="2800"/>
              <a:t>Hallpike (búsqueda del vértigo posicional</a:t>
            </a:r>
          </a:p>
        </p:txBody>
      </p:sp>
    </p:spTree>
    <p:extLst>
      <p:ext uri="{BB962C8B-B14F-4D97-AF65-F5344CB8AC3E}">
        <p14:creationId xmlns:p14="http://schemas.microsoft.com/office/powerpoint/2010/main" val="15722603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C334904-E111-4770-8432-8A71CBBE7616}"/>
              </a:ext>
            </a:extLst>
          </p:cNvPr>
          <p:cNvSpPr>
            <a:spLocks noGrp="1"/>
          </p:cNvSpPr>
          <p:nvPr>
            <p:ph type="title"/>
          </p:nvPr>
        </p:nvSpPr>
        <p:spPr>
          <a:xfrm>
            <a:off x="838200" y="178111"/>
            <a:ext cx="10515600" cy="1325563"/>
          </a:xfrm>
          <a:solidFill>
            <a:srgbClr val="92D050"/>
          </a:solidFill>
        </p:spPr>
        <p:txBody>
          <a:bodyPr/>
          <a:lstStyle/>
          <a:p>
            <a:pPr algn="ctr"/>
            <a:r>
              <a:rPr lang="es-AR" b="1">
                <a:solidFill>
                  <a:srgbClr val="0070C0"/>
                </a:solidFill>
              </a:rPr>
              <a:t>HEAD SHAKE</a:t>
            </a:r>
            <a:endParaRPr lang="en-US" b="1">
              <a:solidFill>
                <a:srgbClr val="0070C0"/>
              </a:solidFill>
            </a:endParaRPr>
          </a:p>
        </p:txBody>
      </p:sp>
      <p:pic>
        <p:nvPicPr>
          <p:cNvPr id="4" name="PPM, nistagmus a derecha">
            <a:hlinkClick r:id="" action="ppaction://media"/>
            <a:extLst>
              <a:ext uri="{FF2B5EF4-FFF2-40B4-BE49-F238E27FC236}">
                <a16:creationId xmlns:a16="http://schemas.microsoft.com/office/drawing/2014/main" id="{911E9768-FAD9-42FB-9FBB-18425636F5B8}"/>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5614220" y="1801895"/>
            <a:ext cx="6176856" cy="4405838"/>
          </a:xfrm>
        </p:spPr>
      </p:pic>
      <p:sp>
        <p:nvSpPr>
          <p:cNvPr id="6" name="CuadroTexto 5">
            <a:extLst>
              <a:ext uri="{FF2B5EF4-FFF2-40B4-BE49-F238E27FC236}">
                <a16:creationId xmlns:a16="http://schemas.microsoft.com/office/drawing/2014/main" id="{B06D2F93-974E-49F2-953B-6ECB1FFE319A}"/>
              </a:ext>
            </a:extLst>
          </p:cNvPr>
          <p:cNvSpPr txBox="1"/>
          <p:nvPr/>
        </p:nvSpPr>
        <p:spPr>
          <a:xfrm>
            <a:off x="273105" y="2634843"/>
            <a:ext cx="5508263" cy="3637919"/>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3200" b="1" i="0" u="sng" strike="noStrike" kern="1200" cap="none" spc="0" normalizeH="0" baseline="0" noProof="0">
                <a:ln>
                  <a:noFill/>
                </a:ln>
                <a:solidFill>
                  <a:srgbClr val="0070C0"/>
                </a:solidFill>
                <a:effectLst/>
                <a:uLnTx/>
                <a:uFillTx/>
                <a:latin typeface="Calibri" panose="020F0502020204030204"/>
                <a:ea typeface="+mn-ea"/>
                <a:cs typeface="+mn-cs"/>
              </a:rPr>
              <a:t>Head shake:</a:t>
            </a:r>
            <a:r>
              <a:rPr kumimoji="0" lang="en-US" sz="3200" b="0" i="0" u="none" strike="noStrike" kern="1200" cap="none" spc="0" normalizeH="0" baseline="0" noProof="0">
                <a:ln>
                  <a:noFill/>
                </a:ln>
                <a:solidFill>
                  <a:srgbClr val="0070C0"/>
                </a:solidFill>
                <a:effectLst/>
                <a:uLnTx/>
                <a:uFillTx/>
                <a:latin typeface="Calibri" panose="020F0502020204030204"/>
                <a:ea typeface="+mn-ea"/>
                <a:cs typeface="+mn-cs"/>
              </a:rPr>
              <a:t> con los ojos cerrados se mueve la cabeza despacio hacia ambos lados (dos movimientos por segundo), 20 veces.  Al abrir los ojos se puede ver algún nistagmo, si hay asimetría vestibular.</a:t>
            </a:r>
          </a:p>
        </p:txBody>
      </p:sp>
    </p:spTree>
    <p:extLst>
      <p:ext uri="{BB962C8B-B14F-4D97-AF65-F5344CB8AC3E}">
        <p14:creationId xmlns:p14="http://schemas.microsoft.com/office/powerpoint/2010/main" val="255728945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0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1DC6ABD-215C-4EA8-A483-CEF5B99AB3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D71B4DFC-52ED-1A02-57DA-70D10ABC7F91}"/>
              </a:ext>
            </a:extLst>
          </p:cNvPr>
          <p:cNvSpPr>
            <a:spLocks noGrp="1"/>
          </p:cNvSpPr>
          <p:nvPr>
            <p:ph type="title"/>
          </p:nvPr>
        </p:nvSpPr>
        <p:spPr>
          <a:xfrm>
            <a:off x="688623" y="1560412"/>
            <a:ext cx="4171994" cy="3736540"/>
          </a:xfrm>
        </p:spPr>
        <p:txBody>
          <a:bodyPr vert="horz" lIns="91440" tIns="45720" rIns="91440" bIns="45720" rtlCol="0" anchor="b">
            <a:normAutofit/>
          </a:bodyPr>
          <a:lstStyle/>
          <a:p>
            <a:r>
              <a:rPr lang="en-US" sz="6000" b="1" kern="1200">
                <a:solidFill>
                  <a:schemeClr val="tx1"/>
                </a:solidFill>
                <a:latin typeface="+mj-lt"/>
                <a:ea typeface="+mj-ea"/>
                <a:cs typeface="+mj-cs"/>
              </a:rPr>
              <a:t>HALMOGYI </a:t>
            </a:r>
            <a:br>
              <a:rPr lang="en-US" sz="6000" b="1" kern="1200">
                <a:solidFill>
                  <a:schemeClr val="tx1"/>
                </a:solidFill>
                <a:latin typeface="+mj-lt"/>
                <a:ea typeface="+mj-ea"/>
                <a:cs typeface="+mj-cs"/>
              </a:rPr>
            </a:br>
            <a:r>
              <a:rPr lang="en-US" sz="6000" b="1" kern="1200">
                <a:solidFill>
                  <a:schemeClr val="tx1"/>
                </a:solidFill>
                <a:latin typeface="+mj-lt"/>
                <a:ea typeface="+mj-ea"/>
                <a:cs typeface="+mj-cs"/>
              </a:rPr>
              <a:t>( o impulso cefálico )</a:t>
            </a:r>
          </a:p>
        </p:txBody>
      </p:sp>
      <p:grpSp>
        <p:nvGrpSpPr>
          <p:cNvPr id="12" name="Group 11">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416432" y="1"/>
            <a:ext cx="2446384" cy="5777808"/>
            <a:chOff x="329184" y="1"/>
            <a:chExt cx="524256" cy="5777808"/>
          </a:xfrm>
        </p:grpSpPr>
        <p:cxnSp>
          <p:nvCxnSpPr>
            <p:cNvPr id="13" name="Straight Connector 12">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86598" y="269324"/>
            <a:ext cx="6116779" cy="620877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de Hamogyi positivo">
            <a:hlinkClick r:id="" action="ppaction://media"/>
            <a:extLst>
              <a:ext uri="{FF2B5EF4-FFF2-40B4-BE49-F238E27FC236}">
                <a16:creationId xmlns:a16="http://schemas.microsoft.com/office/drawing/2014/main" id="{EA5AD08F-A85E-8B5A-3F54-64CA8FBE66C9}"/>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5657222" y="565598"/>
            <a:ext cx="4913643" cy="5632704"/>
          </a:xfrm>
          <a:prstGeom prst="rect">
            <a:avLst/>
          </a:prstGeom>
        </p:spPr>
      </p:pic>
    </p:spTree>
    <p:extLst>
      <p:ext uri="{BB962C8B-B14F-4D97-AF65-F5344CB8AC3E}">
        <p14:creationId xmlns:p14="http://schemas.microsoft.com/office/powerpoint/2010/main" val="238245653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92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64C87B-4B87-9F29-4FBC-4BBC328862C2}"/>
              </a:ext>
            </a:extLst>
          </p:cNvPr>
          <p:cNvSpPr>
            <a:spLocks noGrp="1"/>
          </p:cNvSpPr>
          <p:nvPr>
            <p:ph type="title"/>
          </p:nvPr>
        </p:nvSpPr>
        <p:spPr>
          <a:xfrm>
            <a:off x="838200" y="274691"/>
            <a:ext cx="10515600" cy="1091886"/>
          </a:xfrm>
          <a:solidFill>
            <a:srgbClr val="92D050"/>
          </a:solidFill>
        </p:spPr>
        <p:txBody>
          <a:bodyPr/>
          <a:lstStyle/>
          <a:p>
            <a:pPr algn="ctr"/>
            <a:r>
              <a:rPr lang="es-AR">
                <a:solidFill>
                  <a:srgbClr val="0070C0"/>
                </a:solidFill>
              </a:rPr>
              <a:t>HALMOGYI 2</a:t>
            </a:r>
            <a:endParaRPr lang="en-US">
              <a:solidFill>
                <a:srgbClr val="0070C0"/>
              </a:solidFill>
            </a:endParaRPr>
          </a:p>
        </p:txBody>
      </p:sp>
      <p:pic>
        <p:nvPicPr>
          <p:cNvPr id="4" name="VID- Halmogyi derecho bien positivo">
            <a:hlinkClick r:id="" action="ppaction://media"/>
            <a:extLst>
              <a:ext uri="{FF2B5EF4-FFF2-40B4-BE49-F238E27FC236}">
                <a16:creationId xmlns:a16="http://schemas.microsoft.com/office/drawing/2014/main" id="{E82708B4-4910-D9BE-E103-8837D093F8B8}"/>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604551" y="1572458"/>
            <a:ext cx="6652008" cy="4689807"/>
          </a:xfrm>
        </p:spPr>
      </p:pic>
      <p:sp>
        <p:nvSpPr>
          <p:cNvPr id="6" name="CuadroTexto 5">
            <a:extLst>
              <a:ext uri="{FF2B5EF4-FFF2-40B4-BE49-F238E27FC236}">
                <a16:creationId xmlns:a16="http://schemas.microsoft.com/office/drawing/2014/main" id="{EA7B3895-05B8-48E6-C372-D7AEA3FCF0D0}"/>
              </a:ext>
            </a:extLst>
          </p:cNvPr>
          <p:cNvSpPr txBox="1"/>
          <p:nvPr/>
        </p:nvSpPr>
        <p:spPr>
          <a:xfrm>
            <a:off x="838200" y="3067665"/>
            <a:ext cx="2258503" cy="1046440"/>
          </a:xfrm>
          <a:prstGeom prst="rect">
            <a:avLst/>
          </a:prstGeom>
          <a:noFill/>
        </p:spPr>
        <p:txBody>
          <a:bodyPr wrap="none" rtlCol="0">
            <a:spAutoFit/>
          </a:bodyPr>
          <a:lstStyle/>
          <a:p>
            <a:r>
              <a:rPr lang="es-AR" sz="4400"/>
              <a:t>positivo?</a:t>
            </a:r>
            <a:endParaRPr lang="es-AR"/>
          </a:p>
          <a:p>
            <a:endParaRPr lang="en-US"/>
          </a:p>
        </p:txBody>
      </p:sp>
    </p:spTree>
    <p:extLst>
      <p:ext uri="{BB962C8B-B14F-4D97-AF65-F5344CB8AC3E}">
        <p14:creationId xmlns:p14="http://schemas.microsoft.com/office/powerpoint/2010/main" val="344216461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68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71551"/>
            <a:ext cx="10515600" cy="1380382"/>
          </a:xfrm>
          <a:solidFill>
            <a:srgbClr val="92D050"/>
          </a:solidFill>
        </p:spPr>
        <p:txBody>
          <a:bodyPr>
            <a:normAutofit/>
          </a:bodyPr>
          <a:lstStyle/>
          <a:p>
            <a:pPr algn="ctr"/>
            <a:r>
              <a:rPr lang="es-AR" sz="4000">
                <a:solidFill>
                  <a:srgbClr val="0070C0"/>
                </a:solidFill>
              </a:rPr>
              <a:t> </a:t>
            </a:r>
            <a:r>
              <a:rPr lang="es-AR" sz="4800" b="1">
                <a:solidFill>
                  <a:srgbClr val="0070C0"/>
                </a:solidFill>
              </a:rPr>
              <a:t>HALLPIKE (para buscar VPPB)</a:t>
            </a:r>
            <a:endParaRPr lang="es-AR" sz="3100" b="1" dirty="0">
              <a:solidFill>
                <a:srgbClr val="0070C0"/>
              </a:solidFill>
            </a:endParaRPr>
          </a:p>
        </p:txBody>
      </p:sp>
      <p:pic>
        <p:nvPicPr>
          <p:cNvPr id="4" name="Marcador de contenido 3"/>
          <p:cNvPicPr>
            <a:picLocks noGrp="1" noChangeAspect="1"/>
          </p:cNvPicPr>
          <p:nvPr>
            <p:ph idx="1"/>
          </p:nvPr>
        </p:nvPicPr>
        <p:blipFill>
          <a:blip r:embed="rId4">
            <a:extLst>
              <a:ext uri="{28A0092B-C50C-407E-A947-70E740481C1C}">
                <a14:useLocalDpi xmlns:a14="http://schemas.microsoft.com/office/drawing/2010/main" val="0"/>
              </a:ext>
            </a:extLst>
          </a:blip>
          <a:stretch>
            <a:fillRect/>
          </a:stretch>
        </p:blipFill>
        <p:spPr>
          <a:xfrm>
            <a:off x="125135" y="1619250"/>
            <a:ext cx="6443090" cy="3619500"/>
          </a:xfrm>
        </p:spPr>
      </p:pic>
      <p:sp>
        <p:nvSpPr>
          <p:cNvPr id="5" name="CuadroTexto 4"/>
          <p:cNvSpPr txBox="1"/>
          <p:nvPr/>
        </p:nvSpPr>
        <p:spPr>
          <a:xfrm>
            <a:off x="268630" y="5573384"/>
            <a:ext cx="5863883" cy="923330"/>
          </a:xfrm>
          <a:prstGeom prst="rect">
            <a:avLst/>
          </a:prstGeom>
          <a:noFill/>
        </p:spPr>
        <p:txBody>
          <a:bodyPr wrap="square" rtlCol="0">
            <a:spAutoFit/>
          </a:bodyPr>
          <a:lstStyle/>
          <a:p>
            <a:r>
              <a:rPr lang="es-AR" dirty="0">
                <a:solidFill>
                  <a:srgbClr val="0070C0"/>
                </a:solidFill>
              </a:rPr>
              <a:t>La maniobra debe ser rápida y llevar la cabeza 20° debajo de la horizontal. Esperar 30”. Contraindicada en pat.ag. de columna lumbar. En este caso hacer Semont</a:t>
            </a:r>
          </a:p>
        </p:txBody>
      </p:sp>
      <p:pic>
        <p:nvPicPr>
          <p:cNvPr id="6" name="VPPB (2)">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6695768" y="1629082"/>
            <a:ext cx="5227602" cy="4147143"/>
          </a:xfrm>
          <a:prstGeom prst="rect">
            <a:avLst/>
          </a:prstGeom>
        </p:spPr>
      </p:pic>
    </p:spTree>
    <p:extLst>
      <p:ext uri="{BB962C8B-B14F-4D97-AF65-F5344CB8AC3E}">
        <p14:creationId xmlns:p14="http://schemas.microsoft.com/office/powerpoint/2010/main" val="220219661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6909BB-6394-4048-83B0-39AF47BF7E44}"/>
              </a:ext>
            </a:extLst>
          </p:cNvPr>
          <p:cNvSpPr>
            <a:spLocks noGrp="1"/>
          </p:cNvSpPr>
          <p:nvPr>
            <p:ph type="title"/>
          </p:nvPr>
        </p:nvSpPr>
        <p:spPr>
          <a:solidFill>
            <a:srgbClr val="92D050"/>
          </a:solidFill>
        </p:spPr>
        <p:txBody>
          <a:bodyPr/>
          <a:lstStyle/>
          <a:p>
            <a:pPr algn="ctr"/>
            <a:r>
              <a:rPr lang="es-AR" b="1">
                <a:solidFill>
                  <a:srgbClr val="0070C0"/>
                </a:solidFill>
              </a:rPr>
              <a:t>HALLPIKE (cont)</a:t>
            </a:r>
            <a:endParaRPr lang="en-US" b="1">
              <a:solidFill>
                <a:srgbClr val="0070C0"/>
              </a:solidFill>
            </a:endParaRPr>
          </a:p>
        </p:txBody>
      </p:sp>
      <p:pic>
        <p:nvPicPr>
          <p:cNvPr id="4" name="VngVideo downbeat con Hallpike">
            <a:hlinkClick r:id="" action="ppaction://media"/>
            <a:extLst>
              <a:ext uri="{FF2B5EF4-FFF2-40B4-BE49-F238E27FC236}">
                <a16:creationId xmlns:a16="http://schemas.microsoft.com/office/drawing/2014/main" id="{1A3F338B-B01D-43E1-B789-89F3C659BC68}"/>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5551488" y="1875867"/>
            <a:ext cx="5802312" cy="4351338"/>
          </a:xfrm>
        </p:spPr>
      </p:pic>
      <p:sp>
        <p:nvSpPr>
          <p:cNvPr id="6" name="CuadroTexto 5">
            <a:extLst>
              <a:ext uri="{FF2B5EF4-FFF2-40B4-BE49-F238E27FC236}">
                <a16:creationId xmlns:a16="http://schemas.microsoft.com/office/drawing/2014/main" id="{0E72C500-BAB1-4098-899A-D7B6F42631A9}"/>
              </a:ext>
            </a:extLst>
          </p:cNvPr>
          <p:cNvSpPr txBox="1"/>
          <p:nvPr/>
        </p:nvSpPr>
        <p:spPr>
          <a:xfrm>
            <a:off x="902208" y="2985449"/>
            <a:ext cx="4343400" cy="2308324"/>
          </a:xfrm>
          <a:prstGeom prst="rect">
            <a:avLst/>
          </a:prstGeom>
          <a:noFill/>
        </p:spPr>
        <p:txBody>
          <a:bodyPr wrap="square" rtlCol="0">
            <a:spAutoFit/>
          </a:bodyPr>
          <a:lstStyle/>
          <a:p>
            <a:r>
              <a:rPr lang="es-AR" sz="4800">
                <a:solidFill>
                  <a:srgbClr val="0070C0"/>
                </a:solidFill>
              </a:rPr>
              <a:t>Qué es?</a:t>
            </a:r>
          </a:p>
          <a:p>
            <a:r>
              <a:rPr lang="es-AR" sz="4800">
                <a:solidFill>
                  <a:srgbClr val="0070C0"/>
                </a:solidFill>
              </a:rPr>
              <a:t>ven algo diferente?</a:t>
            </a:r>
            <a:endParaRPr lang="en-US" sz="4800">
              <a:solidFill>
                <a:srgbClr val="0070C0"/>
              </a:solidFill>
            </a:endParaRPr>
          </a:p>
        </p:txBody>
      </p:sp>
      <p:sp>
        <p:nvSpPr>
          <p:cNvPr id="11" name="Flecha: a la derecha 10">
            <a:extLst>
              <a:ext uri="{FF2B5EF4-FFF2-40B4-BE49-F238E27FC236}">
                <a16:creationId xmlns:a16="http://schemas.microsoft.com/office/drawing/2014/main" id="{AC33F652-6852-4ED7-A7E8-1F90AA9F6826}"/>
              </a:ext>
            </a:extLst>
          </p:cNvPr>
          <p:cNvSpPr/>
          <p:nvPr/>
        </p:nvSpPr>
        <p:spPr>
          <a:xfrm>
            <a:off x="4267200" y="3785650"/>
            <a:ext cx="978408" cy="35396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5794907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91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ítulo 1"/>
          <p:cNvSpPr>
            <a:spLocks noGrp="1"/>
          </p:cNvSpPr>
          <p:nvPr>
            <p:ph type="title"/>
          </p:nvPr>
        </p:nvSpPr>
        <p:spPr>
          <a:xfrm>
            <a:off x="161339" y="1365448"/>
            <a:ext cx="3201366" cy="3387497"/>
          </a:xfrm>
        </p:spPr>
        <p:txBody>
          <a:bodyPr anchor="b">
            <a:normAutofit/>
          </a:bodyPr>
          <a:lstStyle/>
          <a:p>
            <a:pPr algn="ctr"/>
            <a:r>
              <a:rPr lang="es-AR" sz="4000" b="1">
                <a:solidFill>
                  <a:srgbClr val="FFFFFF"/>
                </a:solidFill>
              </a:rPr>
              <a:t>EXAMEN FÍSICO </a:t>
            </a:r>
            <a:br>
              <a:rPr lang="es-AR" sz="4000" b="1">
                <a:solidFill>
                  <a:srgbClr val="FFFFFF"/>
                </a:solidFill>
              </a:rPr>
            </a:br>
            <a:r>
              <a:rPr lang="es-AR" sz="4000" b="1">
                <a:solidFill>
                  <a:srgbClr val="FFFFFF"/>
                </a:solidFill>
              </a:rPr>
              <a:t>plan:</a:t>
            </a:r>
            <a:br>
              <a:rPr lang="es-AR" sz="4000" b="1">
                <a:solidFill>
                  <a:srgbClr val="FFFFFF"/>
                </a:solidFill>
              </a:rPr>
            </a:br>
            <a:endParaRPr lang="es-AR" sz="4000" b="1">
              <a:solidFill>
                <a:srgbClr val="FFFFFF"/>
              </a:solidFill>
            </a:endParaRPr>
          </a:p>
        </p:txBody>
      </p:sp>
      <p:sp>
        <p:nvSpPr>
          <p:cNvPr id="3" name="Marcador de contenido 2"/>
          <p:cNvSpPr>
            <a:spLocks noGrp="1"/>
          </p:cNvSpPr>
          <p:nvPr>
            <p:ph idx="1"/>
          </p:nvPr>
        </p:nvSpPr>
        <p:spPr>
          <a:xfrm>
            <a:off x="4037826" y="130629"/>
            <a:ext cx="8151125" cy="6717233"/>
          </a:xfrm>
          <a:ln>
            <a:solidFill>
              <a:srgbClr val="00B0F0"/>
            </a:solidFill>
          </a:ln>
        </p:spPr>
        <p:txBody>
          <a:bodyPr anchor="ctr">
            <a:normAutofit fontScale="85000" lnSpcReduction="20000"/>
          </a:bodyPr>
          <a:lstStyle/>
          <a:p>
            <a:endParaRPr lang="es-AR" b="1" u="sng">
              <a:solidFill>
                <a:srgbClr val="0070C0"/>
              </a:solidFill>
            </a:endParaRPr>
          </a:p>
          <a:p>
            <a:r>
              <a:rPr lang="es-AR" b="1" u="sng">
                <a:solidFill>
                  <a:srgbClr val="0070C0"/>
                </a:solidFill>
              </a:rPr>
              <a:t>GENERAL</a:t>
            </a:r>
          </a:p>
          <a:p>
            <a:pPr lvl="1"/>
            <a:r>
              <a:rPr lang="es-AR" sz="2800"/>
              <a:t>Postura y marcha (grados de ataxia: I, II, III)</a:t>
            </a:r>
          </a:p>
          <a:p>
            <a:pPr lvl="1"/>
            <a:r>
              <a:rPr lang="es-AR" sz="2800"/>
              <a:t>Romberg (común, no sensibilizado)</a:t>
            </a:r>
          </a:p>
          <a:p>
            <a:pPr lvl="1"/>
            <a:r>
              <a:rPr lang="es-AR" sz="2800"/>
              <a:t>Indicación</a:t>
            </a:r>
          </a:p>
          <a:p>
            <a:pPr lvl="1"/>
            <a:r>
              <a:rPr lang="es-AR" sz="2800"/>
              <a:t>Untenberger o  Fukuda (muy usado)</a:t>
            </a:r>
          </a:p>
          <a:p>
            <a:pPr lvl="1"/>
            <a:r>
              <a:rPr lang="es-AR" sz="2800"/>
              <a:t>3 H</a:t>
            </a:r>
          </a:p>
          <a:p>
            <a:pPr lvl="2"/>
            <a:r>
              <a:rPr lang="es-AR" sz="2800"/>
              <a:t>Head shake (agitación cefálica)</a:t>
            </a:r>
          </a:p>
          <a:p>
            <a:pPr lvl="2"/>
            <a:r>
              <a:rPr lang="es-AR" sz="2800"/>
              <a:t>Halmogyi (test del impulso cefálico)</a:t>
            </a:r>
          </a:p>
          <a:p>
            <a:pPr lvl="2"/>
            <a:r>
              <a:rPr lang="es-AR" sz="2800"/>
              <a:t>Hallpike (búsqueda del vértigo posicional)</a:t>
            </a:r>
          </a:p>
          <a:p>
            <a:r>
              <a:rPr lang="es-AR" b="1" u="sng">
                <a:solidFill>
                  <a:srgbClr val="0070C0"/>
                </a:solidFill>
              </a:rPr>
              <a:t>HAY NISTAGMUS?</a:t>
            </a:r>
            <a:r>
              <a:rPr lang="es-AR">
                <a:solidFill>
                  <a:srgbClr val="0070C0"/>
                </a:solidFill>
              </a:rPr>
              <a:t>     </a:t>
            </a:r>
          </a:p>
          <a:p>
            <a:endParaRPr lang="es-AR">
              <a:solidFill>
                <a:srgbClr val="0070C0"/>
              </a:solidFill>
            </a:endParaRPr>
          </a:p>
          <a:p>
            <a:endParaRPr lang="es-AR">
              <a:solidFill>
                <a:srgbClr val="0070C0"/>
              </a:solidFill>
            </a:endParaRPr>
          </a:p>
          <a:p>
            <a:endParaRPr lang="es-AR">
              <a:solidFill>
                <a:srgbClr val="0070C0"/>
              </a:solidFill>
            </a:endParaRPr>
          </a:p>
          <a:p>
            <a:endParaRPr lang="es-AR">
              <a:solidFill>
                <a:srgbClr val="0070C0"/>
              </a:solidFill>
            </a:endParaRPr>
          </a:p>
          <a:p>
            <a:endParaRPr lang="es-AR"/>
          </a:p>
          <a:p>
            <a:endParaRPr lang="es-AR"/>
          </a:p>
          <a:p>
            <a:r>
              <a:rPr lang="es-AR"/>
              <a:t> </a:t>
            </a:r>
            <a:r>
              <a:rPr lang="es-AR" b="1" u="sng">
                <a:solidFill>
                  <a:srgbClr val="0070C0"/>
                </a:solidFill>
              </a:rPr>
              <a:t>MINIEXAMEN NEUROLÓGICO</a:t>
            </a:r>
          </a:p>
          <a:p>
            <a:pPr lvl="1"/>
            <a:endParaRPr lang="es-AR" sz="2000"/>
          </a:p>
        </p:txBody>
      </p:sp>
      <p:graphicFrame>
        <p:nvGraphicFramePr>
          <p:cNvPr id="4" name="Tabla 4">
            <a:extLst>
              <a:ext uri="{FF2B5EF4-FFF2-40B4-BE49-F238E27FC236}">
                <a16:creationId xmlns:a16="http://schemas.microsoft.com/office/drawing/2014/main" id="{52D0E2B1-1423-DA3F-24DE-49933C9A00D9}"/>
              </a:ext>
            </a:extLst>
          </p:cNvPr>
          <p:cNvGraphicFramePr>
            <a:graphicFrameLocks noGrp="1"/>
          </p:cNvGraphicFramePr>
          <p:nvPr>
            <p:extLst>
              <p:ext uri="{D42A27DB-BD31-4B8C-83A1-F6EECF244321}">
                <p14:modId xmlns:p14="http://schemas.microsoft.com/office/powerpoint/2010/main" val="2642312255"/>
              </p:ext>
            </p:extLst>
          </p:nvPr>
        </p:nvGraphicFramePr>
        <p:xfrm>
          <a:off x="5447632" y="3991751"/>
          <a:ext cx="4560116" cy="2011680"/>
        </p:xfrm>
        <a:graphic>
          <a:graphicData uri="http://schemas.openxmlformats.org/drawingml/2006/table">
            <a:tbl>
              <a:tblPr firstRow="1" bandRow="1">
                <a:tableStyleId>{5C22544A-7EE6-4342-B048-85BDC9FD1C3A}</a:tableStyleId>
              </a:tblPr>
              <a:tblGrid>
                <a:gridCol w="2264283">
                  <a:extLst>
                    <a:ext uri="{9D8B030D-6E8A-4147-A177-3AD203B41FA5}">
                      <a16:colId xmlns:a16="http://schemas.microsoft.com/office/drawing/2014/main" val="644355314"/>
                    </a:ext>
                  </a:extLst>
                </a:gridCol>
                <a:gridCol w="2295833">
                  <a:extLst>
                    <a:ext uri="{9D8B030D-6E8A-4147-A177-3AD203B41FA5}">
                      <a16:colId xmlns:a16="http://schemas.microsoft.com/office/drawing/2014/main" val="2708233708"/>
                    </a:ext>
                  </a:extLst>
                </a:gridCol>
              </a:tblGrid>
              <a:tr h="797919">
                <a:tc>
                  <a:txBody>
                    <a:bodyPr/>
                    <a:lstStyle/>
                    <a:p>
                      <a:r>
                        <a:rPr lang="es-AR" sz="3200"/>
                        <a:t>Espontáneo</a:t>
                      </a:r>
                      <a:endParaRPr lang="en-US" sz="3200"/>
                    </a:p>
                  </a:txBody>
                  <a:tcPr/>
                </a:tc>
                <a:tc>
                  <a:txBody>
                    <a:bodyPr/>
                    <a:lstStyle/>
                    <a:p>
                      <a:r>
                        <a:rPr lang="es-AR" sz="3200"/>
                        <a:t>Provocado</a:t>
                      </a:r>
                    </a:p>
                    <a:p>
                      <a:r>
                        <a:rPr lang="es-AR" sz="2400"/>
                        <a:t>    (con 3 H)</a:t>
                      </a:r>
                      <a:r>
                        <a:rPr lang="es-AR" sz="1400"/>
                        <a:t> </a:t>
                      </a:r>
                      <a:endParaRPr lang="en-US" sz="1400"/>
                    </a:p>
                  </a:txBody>
                  <a:tcPr/>
                </a:tc>
                <a:extLst>
                  <a:ext uri="{0D108BD9-81ED-4DB2-BD59-A6C34878D82A}">
                    <a16:rowId xmlns:a16="http://schemas.microsoft.com/office/drawing/2014/main" val="2206606939"/>
                  </a:ext>
                </a:extLst>
              </a:tr>
              <a:tr h="900876">
                <a:tc>
                  <a:txBody>
                    <a:bodyPr/>
                    <a:lstStyle/>
                    <a:p>
                      <a:pPr algn="ctr"/>
                      <a:r>
                        <a:rPr lang="es-AR" sz="3200"/>
                        <a:t>  Periférico o Central</a:t>
                      </a:r>
                      <a:endParaRPr lang="en-US" sz="3200"/>
                    </a:p>
                  </a:txBody>
                  <a:tcPr/>
                </a:tc>
                <a:tc>
                  <a:txBody>
                    <a:bodyPr/>
                    <a:lstStyle/>
                    <a:p>
                      <a:pPr algn="ctr"/>
                      <a:r>
                        <a:rPr lang="es-AR" sz="3200"/>
                        <a:t>  Periférico o        Central</a:t>
                      </a:r>
                      <a:endParaRPr lang="en-US" sz="3200"/>
                    </a:p>
                  </a:txBody>
                  <a:tcPr/>
                </a:tc>
                <a:extLst>
                  <a:ext uri="{0D108BD9-81ED-4DB2-BD59-A6C34878D82A}">
                    <a16:rowId xmlns:a16="http://schemas.microsoft.com/office/drawing/2014/main" val="3464657668"/>
                  </a:ext>
                </a:extLst>
              </a:tr>
            </a:tbl>
          </a:graphicData>
        </a:graphic>
      </p:graphicFrame>
    </p:spTree>
    <p:extLst>
      <p:ext uri="{BB962C8B-B14F-4D97-AF65-F5344CB8AC3E}">
        <p14:creationId xmlns:p14="http://schemas.microsoft.com/office/powerpoint/2010/main" val="163356340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ítulo 1"/>
          <p:cNvSpPr>
            <a:spLocks noGrp="1"/>
          </p:cNvSpPr>
          <p:nvPr>
            <p:ph type="title"/>
          </p:nvPr>
        </p:nvSpPr>
        <p:spPr>
          <a:xfrm>
            <a:off x="560602" y="2030008"/>
            <a:ext cx="2917399" cy="2649766"/>
          </a:xfrm>
        </p:spPr>
        <p:txBody>
          <a:bodyPr vert="horz" lIns="91440" tIns="45720" rIns="91440" bIns="45720" rtlCol="0" anchor="t">
            <a:normAutofit fontScale="90000"/>
          </a:bodyPr>
          <a:lstStyle/>
          <a:p>
            <a:r>
              <a:rPr lang="en-US" sz="3200" b="1" kern="1200">
                <a:solidFill>
                  <a:srgbClr val="FFFFFF"/>
                </a:solidFill>
                <a:latin typeface="+mj-lt"/>
                <a:ea typeface="+mj-ea"/>
                <a:cs typeface="+mj-cs"/>
              </a:rPr>
              <a:t>1) NISTAGMUS ESPONTÁNEO</a:t>
            </a:r>
            <a:br>
              <a:rPr lang="en-US" sz="3200" kern="1200">
                <a:solidFill>
                  <a:srgbClr val="FFFFFF"/>
                </a:solidFill>
                <a:latin typeface="+mj-lt"/>
                <a:ea typeface="+mj-ea"/>
                <a:cs typeface="+mj-cs"/>
              </a:rPr>
            </a:br>
            <a:r>
              <a:rPr lang="en-US" sz="3200" kern="1200">
                <a:solidFill>
                  <a:srgbClr val="FFFFFF"/>
                </a:solidFill>
                <a:latin typeface="+mj-lt"/>
                <a:ea typeface="+mj-ea"/>
                <a:cs typeface="+mj-cs"/>
              </a:rPr>
              <a:t>EL PACIENTE VIENE CON ÉL</a:t>
            </a:r>
            <a:br>
              <a:rPr lang="en-US" sz="3200" kern="1200">
                <a:solidFill>
                  <a:srgbClr val="FFFFFF"/>
                </a:solidFill>
                <a:latin typeface="+mj-lt"/>
                <a:ea typeface="+mj-ea"/>
                <a:cs typeface="+mj-cs"/>
              </a:rPr>
            </a:br>
            <a:r>
              <a:rPr lang="en-US" sz="3200" kern="1200">
                <a:solidFill>
                  <a:srgbClr val="FFFFFF"/>
                </a:solidFill>
                <a:latin typeface="+mj-lt"/>
                <a:ea typeface="+mj-ea"/>
                <a:cs typeface="+mj-cs"/>
              </a:rPr>
              <a:t>(</a:t>
            </a:r>
            <a:r>
              <a:rPr lang="en-US" sz="3200">
                <a:solidFill>
                  <a:srgbClr val="FFFFFF"/>
                </a:solidFill>
              </a:rPr>
              <a:t> es decir la mirada no lo cancela</a:t>
            </a:r>
            <a:r>
              <a:rPr lang="en-US" sz="3200" kern="1200">
                <a:solidFill>
                  <a:srgbClr val="FFFFFF"/>
                </a:solidFill>
                <a:latin typeface="+mj-lt"/>
                <a:ea typeface="+mj-ea"/>
                <a:cs typeface="+mj-cs"/>
              </a:rPr>
              <a:t>)</a:t>
            </a:r>
          </a:p>
        </p:txBody>
      </p:sp>
      <p:graphicFrame>
        <p:nvGraphicFramePr>
          <p:cNvPr id="4" name="Marcador de contenido 3"/>
          <p:cNvGraphicFramePr>
            <a:graphicFrameLocks noGrp="1"/>
          </p:cNvGraphicFramePr>
          <p:nvPr>
            <p:ph idx="1"/>
            <p:extLst>
              <p:ext uri="{D42A27DB-BD31-4B8C-83A1-F6EECF244321}">
                <p14:modId xmlns:p14="http://schemas.microsoft.com/office/powerpoint/2010/main" val="265755300"/>
              </p:ext>
            </p:extLst>
          </p:nvPr>
        </p:nvGraphicFramePr>
        <p:xfrm>
          <a:off x="3878369" y="0"/>
          <a:ext cx="8736418" cy="6930294"/>
        </p:xfrm>
        <a:graphic>
          <a:graphicData uri="http://schemas.openxmlformats.org/drawingml/2006/table">
            <a:tbl>
              <a:tblPr firstRow="1" bandRow="1">
                <a:tableStyleId>{5C22544A-7EE6-4342-B048-85BDC9FD1C3A}</a:tableStyleId>
              </a:tblPr>
              <a:tblGrid>
                <a:gridCol w="4410225">
                  <a:extLst>
                    <a:ext uri="{9D8B030D-6E8A-4147-A177-3AD203B41FA5}">
                      <a16:colId xmlns:a16="http://schemas.microsoft.com/office/drawing/2014/main" val="20000"/>
                    </a:ext>
                  </a:extLst>
                </a:gridCol>
                <a:gridCol w="4326193">
                  <a:extLst>
                    <a:ext uri="{9D8B030D-6E8A-4147-A177-3AD203B41FA5}">
                      <a16:colId xmlns:a16="http://schemas.microsoft.com/office/drawing/2014/main" val="20001"/>
                    </a:ext>
                  </a:extLst>
                </a:gridCol>
              </a:tblGrid>
              <a:tr h="735449">
                <a:tc>
                  <a:txBody>
                    <a:bodyPr/>
                    <a:lstStyle/>
                    <a:p>
                      <a:pPr algn="ctr"/>
                      <a:r>
                        <a:rPr lang="es-AR" sz="3400" i="1"/>
                        <a:t>PERIFÉRICO</a:t>
                      </a:r>
                      <a:endParaRPr lang="es-AR" sz="3800" i="1"/>
                    </a:p>
                  </a:txBody>
                  <a:tcPr marL="85849" marR="85849" marT="42925" marB="42925"/>
                </a:tc>
                <a:tc>
                  <a:txBody>
                    <a:bodyPr/>
                    <a:lstStyle/>
                    <a:p>
                      <a:pPr algn="ctr"/>
                      <a:r>
                        <a:rPr lang="es-AR" sz="3400" i="1"/>
                        <a:t>CENTRAL</a:t>
                      </a:r>
                    </a:p>
                  </a:txBody>
                  <a:tcPr marL="85849" marR="85849" marT="42925" marB="42925"/>
                </a:tc>
                <a:extLst>
                  <a:ext uri="{0D108BD9-81ED-4DB2-BD59-A6C34878D82A}">
                    <a16:rowId xmlns:a16="http://schemas.microsoft.com/office/drawing/2014/main" val="10000"/>
                  </a:ext>
                </a:extLst>
              </a:tr>
              <a:tr h="1530531">
                <a:tc>
                  <a:txBody>
                    <a:bodyPr/>
                    <a:lstStyle/>
                    <a:p>
                      <a:r>
                        <a:rPr lang="es-AR" sz="2600">
                          <a:solidFill>
                            <a:srgbClr val="0070C0"/>
                          </a:solidFill>
                        </a:rPr>
                        <a:t>De dirección normalmente Lateral, excepto VPPB</a:t>
                      </a:r>
                    </a:p>
                  </a:txBody>
                  <a:tcPr marL="85849" marR="85849" marT="42925" marB="42925"/>
                </a:tc>
                <a:tc>
                  <a:txBody>
                    <a:bodyPr/>
                    <a:lstStyle/>
                    <a:p>
                      <a:r>
                        <a:rPr lang="es-AR" sz="2600">
                          <a:solidFill>
                            <a:srgbClr val="0070C0"/>
                          </a:solidFill>
                        </a:rPr>
                        <a:t>Vertical, o en varias direcciones.  Downbeat</a:t>
                      </a:r>
                    </a:p>
                  </a:txBody>
                  <a:tcPr marL="85849" marR="85849" marT="42925" marB="42925"/>
                </a:tc>
                <a:extLst>
                  <a:ext uri="{0D108BD9-81ED-4DB2-BD59-A6C34878D82A}">
                    <a16:rowId xmlns:a16="http://schemas.microsoft.com/office/drawing/2014/main" val="10001"/>
                  </a:ext>
                </a:extLst>
              </a:tr>
              <a:tr h="1994328">
                <a:tc>
                  <a:txBody>
                    <a:bodyPr/>
                    <a:lstStyle/>
                    <a:p>
                      <a:endParaRPr lang="es-AR" sz="2600">
                        <a:solidFill>
                          <a:srgbClr val="0070C0"/>
                        </a:solidFill>
                      </a:endParaRPr>
                    </a:p>
                    <a:p>
                      <a:r>
                        <a:rPr lang="es-AR" sz="2600">
                          <a:solidFill>
                            <a:srgbClr val="0070C0"/>
                          </a:solidFill>
                        </a:rPr>
                        <a:t>Se cancela con la fijación de la mirada (luego de 48 hs de inicio).</a:t>
                      </a:r>
                    </a:p>
                  </a:txBody>
                  <a:tcPr marL="85849" marR="85849" marT="42925" marB="42925"/>
                </a:tc>
                <a:tc>
                  <a:txBody>
                    <a:bodyPr/>
                    <a:lstStyle/>
                    <a:p>
                      <a:endParaRPr lang="es-AR" sz="2600">
                        <a:solidFill>
                          <a:srgbClr val="0070C0"/>
                        </a:solidFill>
                      </a:endParaRPr>
                    </a:p>
                    <a:p>
                      <a:r>
                        <a:rPr lang="es-AR" sz="2600">
                          <a:solidFill>
                            <a:srgbClr val="0070C0"/>
                          </a:solidFill>
                        </a:rPr>
                        <a:t>No se cancela o disminuye poco con la fijación de la mirada.</a:t>
                      </a:r>
                    </a:p>
                    <a:p>
                      <a:endParaRPr lang="es-AR" sz="2600">
                        <a:solidFill>
                          <a:srgbClr val="0070C0"/>
                        </a:solidFill>
                      </a:endParaRPr>
                    </a:p>
                  </a:txBody>
                  <a:tcPr marL="85849" marR="85849" marT="42925" marB="42925"/>
                </a:tc>
                <a:extLst>
                  <a:ext uri="{0D108BD9-81ED-4DB2-BD59-A6C34878D82A}">
                    <a16:rowId xmlns:a16="http://schemas.microsoft.com/office/drawing/2014/main" val="10002"/>
                  </a:ext>
                </a:extLst>
              </a:tr>
              <a:tr h="1066733">
                <a:tc>
                  <a:txBody>
                    <a:bodyPr/>
                    <a:lstStyle/>
                    <a:p>
                      <a:r>
                        <a:rPr lang="es-AR" sz="2600">
                          <a:solidFill>
                            <a:srgbClr val="0070C0"/>
                          </a:solidFill>
                        </a:rPr>
                        <a:t>Sin foco neurológico</a:t>
                      </a:r>
                    </a:p>
                  </a:txBody>
                  <a:tcPr marL="85849" marR="85849" marT="42925" marB="42925"/>
                </a:tc>
                <a:tc>
                  <a:txBody>
                    <a:bodyPr/>
                    <a:lstStyle/>
                    <a:p>
                      <a:r>
                        <a:rPr lang="es-AR" sz="2600">
                          <a:solidFill>
                            <a:srgbClr val="0070C0"/>
                          </a:solidFill>
                        </a:rPr>
                        <a:t>Con o sin foco evidente</a:t>
                      </a:r>
                    </a:p>
                  </a:txBody>
                  <a:tcPr marL="85849" marR="85849" marT="42925" marB="42925"/>
                </a:tc>
                <a:extLst>
                  <a:ext uri="{0D108BD9-81ED-4DB2-BD59-A6C34878D82A}">
                    <a16:rowId xmlns:a16="http://schemas.microsoft.com/office/drawing/2014/main" val="10003"/>
                  </a:ext>
                </a:extLst>
              </a:tr>
              <a:tr h="1530531">
                <a:tc>
                  <a:txBody>
                    <a:bodyPr/>
                    <a:lstStyle/>
                    <a:p>
                      <a:r>
                        <a:rPr lang="es-AR" sz="2600">
                          <a:solidFill>
                            <a:srgbClr val="0070C0"/>
                          </a:solidFill>
                        </a:rPr>
                        <a:t>Aumenta al mirar hacia</a:t>
                      </a:r>
                      <a:r>
                        <a:rPr lang="es-AR" sz="2600" baseline="0">
                          <a:solidFill>
                            <a:srgbClr val="0070C0"/>
                          </a:solidFill>
                        </a:rPr>
                        <a:t> el lado de la fase rápida</a:t>
                      </a:r>
                      <a:endParaRPr lang="es-AR" sz="2600">
                        <a:solidFill>
                          <a:srgbClr val="0070C0"/>
                        </a:solidFill>
                      </a:endParaRPr>
                    </a:p>
                  </a:txBody>
                  <a:tcPr marL="85849" marR="85849" marT="42925" marB="42925"/>
                </a:tc>
                <a:tc>
                  <a:txBody>
                    <a:bodyPr/>
                    <a:lstStyle/>
                    <a:p>
                      <a:r>
                        <a:rPr lang="es-AR" sz="2600">
                          <a:solidFill>
                            <a:srgbClr val="0070C0"/>
                          </a:solidFill>
                        </a:rPr>
                        <a:t>No aumenta al mirar hacia</a:t>
                      </a:r>
                    </a:p>
                    <a:p>
                      <a:r>
                        <a:rPr lang="es-AR" sz="2600">
                          <a:solidFill>
                            <a:srgbClr val="0070C0"/>
                          </a:solidFill>
                        </a:rPr>
                        <a:t> el lado de la fase rápida</a:t>
                      </a:r>
                    </a:p>
                  </a:txBody>
                  <a:tcPr marL="85849" marR="85849" marT="42925" marB="42925"/>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07505002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7" name="Rectangle 26">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Rectangle 32">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Freeform: Shape 34">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7" name="Rectangle 36">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44FD230F-8B24-4E91-A47E-457B3EBCF763}"/>
              </a:ext>
            </a:extLst>
          </p:cNvPr>
          <p:cNvSpPr>
            <a:spLocks noGrp="1"/>
          </p:cNvSpPr>
          <p:nvPr>
            <p:ph type="title"/>
          </p:nvPr>
        </p:nvSpPr>
        <p:spPr>
          <a:xfrm>
            <a:off x="418225" y="1365448"/>
            <a:ext cx="3201366" cy="3387497"/>
          </a:xfrm>
        </p:spPr>
        <p:txBody>
          <a:bodyPr anchor="b">
            <a:normAutofit/>
          </a:bodyPr>
          <a:lstStyle/>
          <a:p>
            <a:pPr algn="r"/>
            <a:r>
              <a:rPr lang="es-AR" sz="2800">
                <a:solidFill>
                  <a:srgbClr val="FFFFFF"/>
                </a:solidFill>
              </a:rPr>
              <a:t>2) El paciente viene sin nistagmo aparente, ni lo provocamos con las maniobras de las 3H.</a:t>
            </a:r>
            <a:br>
              <a:rPr lang="es-AR" sz="2800">
                <a:solidFill>
                  <a:srgbClr val="FFFFFF"/>
                </a:solidFill>
              </a:rPr>
            </a:br>
            <a:r>
              <a:rPr lang="es-AR" sz="2800">
                <a:solidFill>
                  <a:srgbClr val="FFFFFF"/>
                </a:solidFill>
              </a:rPr>
              <a:t>Cómo lo ponemos en evidencia si existe?</a:t>
            </a:r>
            <a:endParaRPr lang="en-US" sz="2800">
              <a:solidFill>
                <a:srgbClr val="FFFFFF"/>
              </a:solidFill>
            </a:endParaRPr>
          </a:p>
        </p:txBody>
      </p:sp>
      <p:sp>
        <p:nvSpPr>
          <p:cNvPr id="38" name="Marcador de contenido 2">
            <a:extLst>
              <a:ext uri="{FF2B5EF4-FFF2-40B4-BE49-F238E27FC236}">
                <a16:creationId xmlns:a16="http://schemas.microsoft.com/office/drawing/2014/main" id="{D3ECA384-7EE8-4474-B839-0BEA71F336A4}"/>
              </a:ext>
            </a:extLst>
          </p:cNvPr>
          <p:cNvSpPr>
            <a:spLocks noGrp="1"/>
          </p:cNvSpPr>
          <p:nvPr>
            <p:ph idx="1"/>
          </p:nvPr>
        </p:nvSpPr>
        <p:spPr>
          <a:xfrm>
            <a:off x="4810259" y="649480"/>
            <a:ext cx="6555347" cy="5957266"/>
          </a:xfrm>
        </p:spPr>
        <p:txBody>
          <a:bodyPr anchor="ctr">
            <a:normAutofit lnSpcReduction="10000"/>
          </a:bodyPr>
          <a:lstStyle/>
          <a:p>
            <a:pPr marL="0" indent="0">
              <a:buNone/>
            </a:pPr>
            <a:endParaRPr lang="en-US" sz="2000"/>
          </a:p>
          <a:p>
            <a:pPr marL="0" indent="0">
              <a:buNone/>
            </a:pPr>
            <a:r>
              <a:rPr lang="en-US" sz="2000">
                <a:solidFill>
                  <a:srgbClr val="0070C0"/>
                </a:solidFill>
              </a:rPr>
              <a:t>        </a:t>
            </a:r>
            <a:r>
              <a:rPr lang="en-US">
                <a:solidFill>
                  <a:srgbClr val="0070C0"/>
                </a:solidFill>
              </a:rPr>
              <a:t>Lo ponemos en evidencia, si existe, </a:t>
            </a:r>
            <a:r>
              <a:rPr lang="en-US" u="sng">
                <a:solidFill>
                  <a:srgbClr val="0070C0"/>
                </a:solidFill>
              </a:rPr>
              <a:t>anulando la fijación ocular de este modo:</a:t>
            </a:r>
          </a:p>
          <a:p>
            <a:pPr marL="0" indent="0">
              <a:buNone/>
            </a:pPr>
            <a:endParaRPr lang="en-US" u="sng">
              <a:solidFill>
                <a:srgbClr val="0070C0"/>
              </a:solidFill>
            </a:endParaRPr>
          </a:p>
          <a:p>
            <a:pPr marL="742950" indent="-742950">
              <a:buFont typeface="+mj-lt"/>
              <a:buAutoNum type="arabicPeriod"/>
            </a:pPr>
            <a:r>
              <a:rPr lang="en-US">
                <a:solidFill>
                  <a:srgbClr val="0070C0"/>
                </a:solidFill>
              </a:rPr>
              <a:t>con oftalmoscopio en un ambiente oscuro: le tapamos el otro ojo y vemos al fondo, el movimiento en los vasos de la retina</a:t>
            </a:r>
          </a:p>
          <a:p>
            <a:pPr marL="742950" indent="-742950">
              <a:buFont typeface="+mj-lt"/>
              <a:buAutoNum type="arabicPeriod"/>
            </a:pPr>
            <a:r>
              <a:rPr lang="en-US">
                <a:solidFill>
                  <a:srgbClr val="0070C0"/>
                </a:solidFill>
              </a:rPr>
              <a:t>cerrar los ojos. Muchas veces se    puede ver o palpar el movimiento de los globos oculares a través de los párpados</a:t>
            </a:r>
          </a:p>
          <a:p>
            <a:pPr marL="742950" indent="-742950">
              <a:buFont typeface="+mj-lt"/>
              <a:buAutoNum type="arabicPeriod"/>
            </a:pPr>
            <a:r>
              <a:rPr lang="en-US">
                <a:solidFill>
                  <a:srgbClr val="0070C0"/>
                </a:solidFill>
              </a:rPr>
              <a:t>un anteojo de Frenzel (24 dioptrias positivas), o con máscara de videonistagmografía ( especialista)</a:t>
            </a:r>
          </a:p>
          <a:p>
            <a:endParaRPr lang="en-US" sz="2000"/>
          </a:p>
          <a:p>
            <a:endParaRPr lang="en-US" sz="2000"/>
          </a:p>
        </p:txBody>
      </p:sp>
    </p:spTree>
    <p:extLst>
      <p:ext uri="{BB962C8B-B14F-4D97-AF65-F5344CB8AC3E}">
        <p14:creationId xmlns:p14="http://schemas.microsoft.com/office/powerpoint/2010/main" val="2987682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916858" y="90377"/>
            <a:ext cx="10515600" cy="1325563"/>
          </a:xfrm>
          <a:solidFill>
            <a:srgbClr val="92D050"/>
          </a:solidFill>
        </p:spPr>
        <p:txBody>
          <a:bodyPr/>
          <a:lstStyle/>
          <a:p>
            <a:pPr algn="ctr"/>
            <a:r>
              <a:rPr lang="es-AR" b="1" dirty="0">
                <a:solidFill>
                  <a:srgbClr val="0070C0"/>
                </a:solidFill>
              </a:rPr>
              <a:t>EXAMEN </a:t>
            </a:r>
            <a:r>
              <a:rPr lang="es-AR" b="1">
                <a:solidFill>
                  <a:srgbClr val="0070C0"/>
                </a:solidFill>
              </a:rPr>
              <a:t>FÍSICO </a:t>
            </a:r>
            <a:br>
              <a:rPr lang="es-AR" b="1" dirty="0">
                <a:solidFill>
                  <a:srgbClr val="0070C0"/>
                </a:solidFill>
              </a:rPr>
            </a:br>
            <a:r>
              <a:rPr lang="es-AR" sz="3200" b="1" dirty="0">
                <a:solidFill>
                  <a:srgbClr val="0070C0"/>
                </a:solidFill>
              </a:rPr>
              <a:t>cómo bloquear </a:t>
            </a:r>
            <a:r>
              <a:rPr lang="es-AR" sz="3200" b="1">
                <a:solidFill>
                  <a:srgbClr val="0070C0"/>
                </a:solidFill>
              </a:rPr>
              <a:t>la fijación de la mirada?</a:t>
            </a:r>
            <a:endParaRPr lang="es-AR" b="1" dirty="0">
              <a:solidFill>
                <a:srgbClr val="0070C0"/>
              </a:solidFill>
            </a:endParaRPr>
          </a:p>
        </p:txBody>
      </p:sp>
      <p:pic>
        <p:nvPicPr>
          <p:cNvPr id="1026" name="Picture 2" descr="Resultado de imagen para anteojos de frenzel"/>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28767" y="2137331"/>
            <a:ext cx="5196242" cy="4112419"/>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09125" y="1992573"/>
            <a:ext cx="5444675" cy="4257177"/>
          </a:xfrm>
          <a:prstGeom prst="rect">
            <a:avLst/>
          </a:prstGeom>
        </p:spPr>
      </p:pic>
      <p:sp>
        <p:nvSpPr>
          <p:cNvPr id="3" name="CuadroTexto 2"/>
          <p:cNvSpPr txBox="1"/>
          <p:nvPr/>
        </p:nvSpPr>
        <p:spPr>
          <a:xfrm>
            <a:off x="1910332" y="5880418"/>
            <a:ext cx="2233112" cy="369332"/>
          </a:xfrm>
          <a:prstGeom prst="rect">
            <a:avLst/>
          </a:prstGeom>
          <a:noFill/>
        </p:spPr>
        <p:txBody>
          <a:bodyPr wrap="none" rtlCol="0">
            <a:spAutoFit/>
          </a:bodyPr>
          <a:lstStyle/>
          <a:p>
            <a:r>
              <a:rPr lang="es-AR" dirty="0">
                <a:solidFill>
                  <a:srgbClr val="0070C0"/>
                </a:solidFill>
              </a:rPr>
              <a:t>ANTEOJO DE FRENZEL</a:t>
            </a:r>
          </a:p>
        </p:txBody>
      </p:sp>
      <p:sp>
        <p:nvSpPr>
          <p:cNvPr id="5" name="CuadroTexto 4"/>
          <p:cNvSpPr txBox="1"/>
          <p:nvPr/>
        </p:nvSpPr>
        <p:spPr>
          <a:xfrm>
            <a:off x="7014950" y="6366969"/>
            <a:ext cx="3821046" cy="369332"/>
          </a:xfrm>
          <a:prstGeom prst="rect">
            <a:avLst/>
          </a:prstGeom>
          <a:noFill/>
        </p:spPr>
        <p:txBody>
          <a:bodyPr wrap="none" rtlCol="0">
            <a:spAutoFit/>
          </a:bodyPr>
          <a:lstStyle/>
          <a:p>
            <a:r>
              <a:rPr lang="es-AR" dirty="0">
                <a:solidFill>
                  <a:srgbClr val="0070C0"/>
                </a:solidFill>
              </a:rPr>
              <a:t>MASCARA DE VIDEONISTAGMOGRAFIA</a:t>
            </a:r>
          </a:p>
        </p:txBody>
      </p:sp>
    </p:spTree>
    <p:extLst>
      <p:ext uri="{BB962C8B-B14F-4D97-AF65-F5344CB8AC3E}">
        <p14:creationId xmlns:p14="http://schemas.microsoft.com/office/powerpoint/2010/main" val="277904745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rgbClr val="92D050"/>
          </a:solidFill>
        </p:spPr>
        <p:txBody>
          <a:bodyPr/>
          <a:lstStyle/>
          <a:p>
            <a:pPr algn="ctr"/>
            <a:r>
              <a:rPr lang="es-AR" b="1" dirty="0">
                <a:solidFill>
                  <a:srgbClr val="0070C0"/>
                </a:solidFill>
              </a:rPr>
              <a:t>EJEMPLOS DE NISTAGMUS</a:t>
            </a:r>
            <a:br>
              <a:rPr lang="es-AR" b="1" dirty="0">
                <a:solidFill>
                  <a:srgbClr val="0070C0"/>
                </a:solidFill>
              </a:rPr>
            </a:br>
            <a:r>
              <a:rPr lang="es-AR" b="1" dirty="0">
                <a:solidFill>
                  <a:srgbClr val="0070C0"/>
                </a:solidFill>
              </a:rPr>
              <a:t> tipos de nistagmus periféricos</a:t>
            </a:r>
          </a:p>
        </p:txBody>
      </p:sp>
      <p:pic>
        <p:nvPicPr>
          <p:cNvPr id="4" name="VngVideo">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5142425" y="1874483"/>
            <a:ext cx="5800725" cy="4351338"/>
          </a:xfrm>
        </p:spPr>
      </p:pic>
      <p:sp>
        <p:nvSpPr>
          <p:cNvPr id="6" name="CuadroTexto 5"/>
          <p:cNvSpPr txBox="1"/>
          <p:nvPr/>
        </p:nvSpPr>
        <p:spPr>
          <a:xfrm>
            <a:off x="719014" y="4050151"/>
            <a:ext cx="4058259" cy="1754326"/>
          </a:xfrm>
          <a:prstGeom prst="rect">
            <a:avLst/>
          </a:prstGeom>
          <a:noFill/>
        </p:spPr>
        <p:txBody>
          <a:bodyPr wrap="square" rtlCol="0">
            <a:spAutoFit/>
          </a:bodyPr>
          <a:lstStyle/>
          <a:p>
            <a:r>
              <a:rPr lang="es-AR" sz="3600" dirty="0">
                <a:solidFill>
                  <a:srgbClr val="0070C0"/>
                </a:solidFill>
              </a:rPr>
              <a:t>Nistagmus </a:t>
            </a:r>
            <a:r>
              <a:rPr lang="es-AR" sz="3600">
                <a:solidFill>
                  <a:srgbClr val="0070C0"/>
                </a:solidFill>
              </a:rPr>
              <a:t>Lateral  al anular la fijación con máscara de VNG</a:t>
            </a:r>
            <a:endParaRPr lang="es-AR" sz="3600" dirty="0">
              <a:solidFill>
                <a:srgbClr val="0070C0"/>
              </a:solidFill>
            </a:endParaRPr>
          </a:p>
        </p:txBody>
      </p:sp>
      <p:sp>
        <p:nvSpPr>
          <p:cNvPr id="5" name="CuadroTexto 4"/>
          <p:cNvSpPr txBox="1"/>
          <p:nvPr/>
        </p:nvSpPr>
        <p:spPr>
          <a:xfrm>
            <a:off x="988142" y="1893714"/>
            <a:ext cx="2418735" cy="1815882"/>
          </a:xfrm>
          <a:prstGeom prst="rect">
            <a:avLst/>
          </a:prstGeom>
          <a:noFill/>
        </p:spPr>
        <p:txBody>
          <a:bodyPr wrap="square" rtlCol="0">
            <a:spAutoFit/>
          </a:bodyPr>
          <a:lstStyle/>
          <a:p>
            <a:r>
              <a:rPr lang="es-AR" sz="2800" b="1" dirty="0">
                <a:solidFill>
                  <a:srgbClr val="0070C0"/>
                </a:solidFill>
              </a:rPr>
              <a:t>Movimiento oscilatorio</a:t>
            </a:r>
          </a:p>
          <a:p>
            <a:r>
              <a:rPr lang="es-AR" sz="2800" b="1" dirty="0">
                <a:solidFill>
                  <a:srgbClr val="0070C0"/>
                </a:solidFill>
              </a:rPr>
              <a:t>Con fase rápida </a:t>
            </a:r>
            <a:r>
              <a:rPr lang="es-AR" sz="2800" b="1">
                <a:solidFill>
                  <a:srgbClr val="0070C0"/>
                </a:solidFill>
              </a:rPr>
              <a:t>y lenta</a:t>
            </a:r>
            <a:endParaRPr lang="es-AR" sz="2800" b="1" dirty="0">
              <a:solidFill>
                <a:srgbClr val="0070C0"/>
              </a:solidFill>
            </a:endParaRPr>
          </a:p>
        </p:txBody>
      </p:sp>
    </p:spTree>
    <p:extLst>
      <p:ext uri="{BB962C8B-B14F-4D97-AF65-F5344CB8AC3E}">
        <p14:creationId xmlns:p14="http://schemas.microsoft.com/office/powerpoint/2010/main" val="90529196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232012"/>
            <a:ext cx="10515600" cy="1187356"/>
          </a:xfrm>
          <a:solidFill>
            <a:srgbClr val="92D050"/>
          </a:solidFill>
        </p:spPr>
        <p:txBody>
          <a:bodyPr>
            <a:normAutofit/>
          </a:bodyPr>
          <a:lstStyle/>
          <a:p>
            <a:pPr algn="ctr"/>
            <a:r>
              <a:rPr lang="es-AR" dirty="0">
                <a:solidFill>
                  <a:srgbClr val="0070C0"/>
                </a:solidFill>
              </a:rPr>
              <a:t> </a:t>
            </a:r>
            <a:r>
              <a:rPr lang="es-AR" b="1" dirty="0">
                <a:solidFill>
                  <a:srgbClr val="0070C0"/>
                </a:solidFill>
              </a:rPr>
              <a:t>NISTAGMUS CENTRALES</a:t>
            </a:r>
          </a:p>
        </p:txBody>
      </p:sp>
      <p:pic>
        <p:nvPicPr>
          <p:cNvPr id="4" name="nistagmus en varias direcciones">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5551488" y="1718384"/>
            <a:ext cx="5802312" cy="4351338"/>
          </a:xfrm>
        </p:spPr>
      </p:pic>
      <p:sp>
        <p:nvSpPr>
          <p:cNvPr id="5" name="CuadroTexto 4"/>
          <p:cNvSpPr txBox="1"/>
          <p:nvPr/>
        </p:nvSpPr>
        <p:spPr>
          <a:xfrm>
            <a:off x="1153591" y="2124338"/>
            <a:ext cx="3771900" cy="3539430"/>
          </a:xfrm>
          <a:prstGeom prst="rect">
            <a:avLst/>
          </a:prstGeom>
          <a:noFill/>
        </p:spPr>
        <p:txBody>
          <a:bodyPr wrap="square" rtlCol="0">
            <a:spAutoFit/>
          </a:bodyPr>
          <a:lstStyle/>
          <a:p>
            <a:r>
              <a:rPr lang="es-AR" sz="3200" dirty="0">
                <a:solidFill>
                  <a:srgbClr val="0070C0"/>
                </a:solidFill>
              </a:rPr>
              <a:t>NISTAGMUS EN VARIAS DIRECCIONES</a:t>
            </a:r>
          </a:p>
          <a:p>
            <a:r>
              <a:rPr lang="es-AR" sz="3200" dirty="0">
                <a:solidFill>
                  <a:srgbClr val="0070C0"/>
                </a:solidFill>
              </a:rPr>
              <a:t>(siempre </a:t>
            </a:r>
            <a:r>
              <a:rPr lang="es-AR" sz="3200">
                <a:solidFill>
                  <a:srgbClr val="0070C0"/>
                </a:solidFill>
              </a:rPr>
              <a:t>central), que puede ser espontáneo o provocado con head shake</a:t>
            </a:r>
            <a:endParaRPr lang="es-AR" sz="3200" dirty="0">
              <a:solidFill>
                <a:srgbClr val="0070C0"/>
              </a:solidFill>
            </a:endParaRPr>
          </a:p>
        </p:txBody>
      </p:sp>
    </p:spTree>
    <p:extLst>
      <p:ext uri="{BB962C8B-B14F-4D97-AF65-F5344CB8AC3E}">
        <p14:creationId xmlns:p14="http://schemas.microsoft.com/office/powerpoint/2010/main" val="422376106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4B894F8-C75B-CD53-B15E-B284446C579D}"/>
              </a:ext>
            </a:extLst>
          </p:cNvPr>
          <p:cNvSpPr>
            <a:spLocks noGrp="1"/>
          </p:cNvSpPr>
          <p:nvPr>
            <p:ph type="title"/>
          </p:nvPr>
        </p:nvSpPr>
        <p:spPr>
          <a:xfrm>
            <a:off x="759542" y="18255"/>
            <a:ext cx="10515600" cy="1049141"/>
          </a:xfrm>
          <a:solidFill>
            <a:srgbClr val="92D050"/>
          </a:solidFill>
        </p:spPr>
        <p:txBody>
          <a:bodyPr/>
          <a:lstStyle/>
          <a:p>
            <a:pPr algn="ctr"/>
            <a:r>
              <a:rPr lang="es-AR" b="1">
                <a:solidFill>
                  <a:srgbClr val="0070C0"/>
                </a:solidFill>
              </a:rPr>
              <a:t>NISTAGMO CENTRAL</a:t>
            </a:r>
            <a:endParaRPr lang="en-US" b="1">
              <a:solidFill>
                <a:srgbClr val="0070C0"/>
              </a:solidFill>
            </a:endParaRPr>
          </a:p>
        </p:txBody>
      </p:sp>
      <p:sp>
        <p:nvSpPr>
          <p:cNvPr id="3" name="Marcador de contenido 2">
            <a:extLst>
              <a:ext uri="{FF2B5EF4-FFF2-40B4-BE49-F238E27FC236}">
                <a16:creationId xmlns:a16="http://schemas.microsoft.com/office/drawing/2014/main" id="{5DA5B0E7-8277-B8D5-7658-3756C7ADD066}"/>
              </a:ext>
            </a:extLst>
          </p:cNvPr>
          <p:cNvSpPr>
            <a:spLocks noGrp="1"/>
          </p:cNvSpPr>
          <p:nvPr>
            <p:ph idx="1"/>
          </p:nvPr>
        </p:nvSpPr>
        <p:spPr>
          <a:xfrm>
            <a:off x="838200" y="1219200"/>
            <a:ext cx="10515600" cy="5107459"/>
          </a:xfrm>
        </p:spPr>
        <p:txBody>
          <a:bodyPr/>
          <a:lstStyle/>
          <a:p>
            <a:endParaRPr lang="es-AR"/>
          </a:p>
          <a:p>
            <a:endParaRPr lang="en-US"/>
          </a:p>
          <a:p>
            <a:pPr marL="0" indent="0">
              <a:buNone/>
            </a:pPr>
            <a:r>
              <a:rPr lang="en-US" sz="3600">
                <a:solidFill>
                  <a:srgbClr val="0070C0"/>
                </a:solidFill>
              </a:rPr>
              <a:t>Downbeat</a:t>
            </a:r>
          </a:p>
          <a:p>
            <a:pPr marL="0" indent="0">
              <a:buNone/>
            </a:pPr>
            <a:r>
              <a:rPr lang="en-US" sz="3600">
                <a:solidFill>
                  <a:srgbClr val="0070C0"/>
                </a:solidFill>
              </a:rPr>
              <a:t>espontáneo</a:t>
            </a:r>
          </a:p>
          <a:p>
            <a:pPr marL="0" indent="0">
              <a:buNone/>
            </a:pPr>
            <a:r>
              <a:rPr lang="en-US" sz="3600">
                <a:solidFill>
                  <a:srgbClr val="0070C0"/>
                </a:solidFill>
              </a:rPr>
              <a:t>(nistagmo hacia </a:t>
            </a:r>
          </a:p>
          <a:p>
            <a:pPr marL="0" indent="0">
              <a:buNone/>
            </a:pPr>
            <a:r>
              <a:rPr lang="en-US" sz="3600">
                <a:solidFill>
                  <a:srgbClr val="0070C0"/>
                </a:solidFill>
              </a:rPr>
              <a:t>abajo)</a:t>
            </a:r>
          </a:p>
        </p:txBody>
      </p:sp>
      <p:pic>
        <p:nvPicPr>
          <p:cNvPr id="4" name="Nistagmo downbeat espontáneo">
            <a:hlinkClick r:id="" action="ppaction://media"/>
            <a:extLst>
              <a:ext uri="{FF2B5EF4-FFF2-40B4-BE49-F238E27FC236}">
                <a16:creationId xmlns:a16="http://schemas.microsoft.com/office/drawing/2014/main" id="{C75A5182-6DD6-FA60-05D7-2A48466A6A2E}"/>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336026" y="1088417"/>
            <a:ext cx="6289777" cy="5790603"/>
          </a:xfrm>
          <a:prstGeom prst="rect">
            <a:avLst/>
          </a:prstGeom>
        </p:spPr>
      </p:pic>
    </p:spTree>
    <p:extLst>
      <p:ext uri="{BB962C8B-B14F-4D97-AF65-F5344CB8AC3E}">
        <p14:creationId xmlns:p14="http://schemas.microsoft.com/office/powerpoint/2010/main" val="18439438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3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ítulo 1"/>
          <p:cNvSpPr>
            <a:spLocks noGrp="1"/>
          </p:cNvSpPr>
          <p:nvPr>
            <p:ph type="title"/>
          </p:nvPr>
        </p:nvSpPr>
        <p:spPr>
          <a:xfrm>
            <a:off x="466722" y="586855"/>
            <a:ext cx="3201366" cy="3387497"/>
          </a:xfrm>
        </p:spPr>
        <p:txBody>
          <a:bodyPr anchor="b">
            <a:normAutofit/>
          </a:bodyPr>
          <a:lstStyle/>
          <a:p>
            <a:pPr algn="r"/>
            <a:br>
              <a:rPr lang="es-AR" sz="4000">
                <a:solidFill>
                  <a:srgbClr val="FFFFFF"/>
                </a:solidFill>
              </a:rPr>
            </a:br>
            <a:r>
              <a:rPr lang="es-AR" sz="4000" b="1">
                <a:solidFill>
                  <a:srgbClr val="FFFFFF"/>
                </a:solidFill>
              </a:rPr>
              <a:t>EXAMEN FÍSICO plan:</a:t>
            </a:r>
            <a:br>
              <a:rPr lang="es-AR" sz="4000" b="1">
                <a:solidFill>
                  <a:srgbClr val="FFFFFF"/>
                </a:solidFill>
              </a:rPr>
            </a:br>
            <a:endParaRPr lang="es-AR" sz="4000" b="1">
              <a:solidFill>
                <a:srgbClr val="FFFFFF"/>
              </a:solidFill>
            </a:endParaRPr>
          </a:p>
        </p:txBody>
      </p:sp>
      <p:sp>
        <p:nvSpPr>
          <p:cNvPr id="3" name="Marcador de contenido 2"/>
          <p:cNvSpPr>
            <a:spLocks noGrp="1"/>
          </p:cNvSpPr>
          <p:nvPr>
            <p:ph idx="1"/>
          </p:nvPr>
        </p:nvSpPr>
        <p:spPr>
          <a:xfrm>
            <a:off x="4037826" y="130629"/>
            <a:ext cx="8151125" cy="6717233"/>
          </a:xfrm>
          <a:ln>
            <a:solidFill>
              <a:srgbClr val="00B0F0"/>
            </a:solidFill>
          </a:ln>
        </p:spPr>
        <p:txBody>
          <a:bodyPr anchor="ctr">
            <a:normAutofit lnSpcReduction="10000"/>
          </a:bodyPr>
          <a:lstStyle/>
          <a:p>
            <a:r>
              <a:rPr lang="es-AR" b="1" u="sng">
                <a:solidFill>
                  <a:srgbClr val="0070C0"/>
                </a:solidFill>
              </a:rPr>
              <a:t>GENERAL</a:t>
            </a:r>
          </a:p>
          <a:p>
            <a:pPr lvl="1"/>
            <a:r>
              <a:rPr lang="es-AR" sz="2800"/>
              <a:t>Postura y marcha</a:t>
            </a:r>
          </a:p>
          <a:p>
            <a:pPr lvl="1"/>
            <a:r>
              <a:rPr lang="es-AR" sz="2800"/>
              <a:t>Romberg (común, no sensibilizado)</a:t>
            </a:r>
          </a:p>
          <a:p>
            <a:pPr lvl="1"/>
            <a:r>
              <a:rPr lang="es-AR" sz="2800"/>
              <a:t>Indicación</a:t>
            </a:r>
          </a:p>
          <a:p>
            <a:pPr lvl="1"/>
            <a:r>
              <a:rPr lang="es-AR" sz="2800"/>
              <a:t>Untenberger o  Fukuda (muy usado)</a:t>
            </a:r>
          </a:p>
          <a:p>
            <a:pPr lvl="1"/>
            <a:r>
              <a:rPr lang="es-AR" sz="2800"/>
              <a:t>3 H</a:t>
            </a:r>
          </a:p>
          <a:p>
            <a:pPr lvl="2"/>
            <a:r>
              <a:rPr lang="es-AR" sz="2800"/>
              <a:t>Head shake (agitación cefálica)</a:t>
            </a:r>
          </a:p>
          <a:p>
            <a:pPr lvl="2"/>
            <a:r>
              <a:rPr lang="es-AR" sz="2800"/>
              <a:t>Halmogyi (test del impulso cefálico)</a:t>
            </a:r>
          </a:p>
          <a:p>
            <a:pPr lvl="2"/>
            <a:r>
              <a:rPr lang="es-AR" sz="2800"/>
              <a:t>Hallpike (búsqueda del vértigo posicional)</a:t>
            </a:r>
          </a:p>
          <a:p>
            <a:r>
              <a:rPr lang="es-AR" b="1" u="sng">
                <a:solidFill>
                  <a:srgbClr val="0070C0"/>
                </a:solidFill>
              </a:rPr>
              <a:t>HAY NISTAGMUS?</a:t>
            </a:r>
            <a:r>
              <a:rPr lang="es-AR">
                <a:solidFill>
                  <a:srgbClr val="0070C0"/>
                </a:solidFill>
              </a:rPr>
              <a:t>     </a:t>
            </a:r>
          </a:p>
          <a:p>
            <a:endParaRPr lang="es-AR">
              <a:solidFill>
                <a:srgbClr val="0070C0"/>
              </a:solidFill>
            </a:endParaRPr>
          </a:p>
          <a:p>
            <a:endParaRPr lang="es-AR">
              <a:solidFill>
                <a:srgbClr val="0070C0"/>
              </a:solidFill>
            </a:endParaRPr>
          </a:p>
          <a:p>
            <a:endParaRPr lang="es-AR">
              <a:solidFill>
                <a:srgbClr val="0070C0"/>
              </a:solidFill>
            </a:endParaRPr>
          </a:p>
          <a:p>
            <a:endParaRPr lang="es-AR">
              <a:solidFill>
                <a:srgbClr val="0070C0"/>
              </a:solidFill>
            </a:endParaRPr>
          </a:p>
          <a:p>
            <a:r>
              <a:rPr lang="es-AR"/>
              <a:t> </a:t>
            </a:r>
            <a:r>
              <a:rPr lang="es-AR" b="1" u="sng">
                <a:solidFill>
                  <a:srgbClr val="0070C0"/>
                </a:solidFill>
              </a:rPr>
              <a:t>MINIEXAMEN NEUROLÓGICO</a:t>
            </a:r>
          </a:p>
          <a:p>
            <a:pPr lvl="1"/>
            <a:endParaRPr lang="es-AR" sz="2000"/>
          </a:p>
        </p:txBody>
      </p:sp>
      <p:graphicFrame>
        <p:nvGraphicFramePr>
          <p:cNvPr id="4" name="Tabla 4">
            <a:extLst>
              <a:ext uri="{FF2B5EF4-FFF2-40B4-BE49-F238E27FC236}">
                <a16:creationId xmlns:a16="http://schemas.microsoft.com/office/drawing/2014/main" id="{52D0E2B1-1423-DA3F-24DE-49933C9A00D9}"/>
              </a:ext>
            </a:extLst>
          </p:cNvPr>
          <p:cNvGraphicFramePr>
            <a:graphicFrameLocks noGrp="1"/>
          </p:cNvGraphicFramePr>
          <p:nvPr/>
        </p:nvGraphicFramePr>
        <p:xfrm>
          <a:off x="5388077" y="4356016"/>
          <a:ext cx="4560116" cy="1661326"/>
        </p:xfrm>
        <a:graphic>
          <a:graphicData uri="http://schemas.openxmlformats.org/drawingml/2006/table">
            <a:tbl>
              <a:tblPr firstRow="1" bandRow="1">
                <a:tableStyleId>{5C22544A-7EE6-4342-B048-85BDC9FD1C3A}</a:tableStyleId>
              </a:tblPr>
              <a:tblGrid>
                <a:gridCol w="2264283">
                  <a:extLst>
                    <a:ext uri="{9D8B030D-6E8A-4147-A177-3AD203B41FA5}">
                      <a16:colId xmlns:a16="http://schemas.microsoft.com/office/drawing/2014/main" val="644355314"/>
                    </a:ext>
                  </a:extLst>
                </a:gridCol>
                <a:gridCol w="2295833">
                  <a:extLst>
                    <a:ext uri="{9D8B030D-6E8A-4147-A177-3AD203B41FA5}">
                      <a16:colId xmlns:a16="http://schemas.microsoft.com/office/drawing/2014/main" val="2708233708"/>
                    </a:ext>
                  </a:extLst>
                </a:gridCol>
              </a:tblGrid>
              <a:tr h="855243">
                <a:tc>
                  <a:txBody>
                    <a:bodyPr/>
                    <a:lstStyle/>
                    <a:p>
                      <a:r>
                        <a:rPr lang="es-AR" sz="3200"/>
                        <a:t>Espontáneo</a:t>
                      </a:r>
                      <a:endParaRPr lang="en-US" sz="3200"/>
                    </a:p>
                  </a:txBody>
                  <a:tcPr/>
                </a:tc>
                <a:tc>
                  <a:txBody>
                    <a:bodyPr/>
                    <a:lstStyle/>
                    <a:p>
                      <a:r>
                        <a:rPr lang="es-AR" sz="3200"/>
                        <a:t>Provocado</a:t>
                      </a:r>
                    </a:p>
                    <a:p>
                      <a:r>
                        <a:rPr lang="es-AR" sz="2400"/>
                        <a:t>    (con 3 H)</a:t>
                      </a:r>
                      <a:r>
                        <a:rPr lang="es-AR" sz="1400"/>
                        <a:t> </a:t>
                      </a:r>
                      <a:endParaRPr lang="en-US" sz="1400"/>
                    </a:p>
                  </a:txBody>
                  <a:tcPr/>
                </a:tc>
                <a:extLst>
                  <a:ext uri="{0D108BD9-81ED-4DB2-BD59-A6C34878D82A}">
                    <a16:rowId xmlns:a16="http://schemas.microsoft.com/office/drawing/2014/main" val="2206606939"/>
                  </a:ext>
                </a:extLst>
              </a:tr>
              <a:tr h="716446">
                <a:tc>
                  <a:txBody>
                    <a:bodyPr/>
                    <a:lstStyle/>
                    <a:p>
                      <a:r>
                        <a:rPr lang="es-AR" sz="3200"/>
                        <a:t>  Periférico?</a:t>
                      </a:r>
                      <a:endParaRPr lang="en-US" sz="3200"/>
                    </a:p>
                  </a:txBody>
                  <a:tcPr/>
                </a:tc>
                <a:tc>
                  <a:txBody>
                    <a:bodyPr/>
                    <a:lstStyle/>
                    <a:p>
                      <a:r>
                        <a:rPr lang="es-AR" sz="3200"/>
                        <a:t>  Central?</a:t>
                      </a:r>
                      <a:endParaRPr lang="en-US" sz="3200"/>
                    </a:p>
                  </a:txBody>
                  <a:tcPr/>
                </a:tc>
                <a:extLst>
                  <a:ext uri="{0D108BD9-81ED-4DB2-BD59-A6C34878D82A}">
                    <a16:rowId xmlns:a16="http://schemas.microsoft.com/office/drawing/2014/main" val="3464657668"/>
                  </a:ext>
                </a:extLst>
              </a:tr>
            </a:tbl>
          </a:graphicData>
        </a:graphic>
      </p:graphicFrame>
    </p:spTree>
    <p:extLst>
      <p:ext uri="{BB962C8B-B14F-4D97-AF65-F5344CB8AC3E}">
        <p14:creationId xmlns:p14="http://schemas.microsoft.com/office/powerpoint/2010/main" val="272010265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p:cNvSpPr>
            <a:spLocks noGrp="1"/>
          </p:cNvSpPr>
          <p:nvPr>
            <p:ph type="title"/>
          </p:nvPr>
        </p:nvSpPr>
        <p:spPr>
          <a:xfrm>
            <a:off x="329071" y="137483"/>
            <a:ext cx="3201366" cy="3387497"/>
          </a:xfrm>
        </p:spPr>
        <p:txBody>
          <a:bodyPr anchor="b">
            <a:normAutofit/>
          </a:bodyPr>
          <a:lstStyle/>
          <a:p>
            <a:pPr algn="r"/>
            <a:r>
              <a:rPr lang="es-AR" sz="4000" b="1">
                <a:solidFill>
                  <a:srgbClr val="FFFFFF"/>
                </a:solidFill>
              </a:rPr>
              <a:t>MINIEXAMEN NEUROLÓGICO</a:t>
            </a:r>
          </a:p>
        </p:txBody>
      </p:sp>
      <p:sp>
        <p:nvSpPr>
          <p:cNvPr id="3" name="Marcador de contenido 2"/>
          <p:cNvSpPr>
            <a:spLocks noGrp="1"/>
          </p:cNvSpPr>
          <p:nvPr>
            <p:ph idx="1"/>
          </p:nvPr>
        </p:nvSpPr>
        <p:spPr>
          <a:xfrm>
            <a:off x="4504548" y="10138"/>
            <a:ext cx="7687451" cy="6682064"/>
          </a:xfrm>
        </p:spPr>
        <p:txBody>
          <a:bodyPr anchor="ctr">
            <a:normAutofit fontScale="92500" lnSpcReduction="10000"/>
          </a:bodyPr>
          <a:lstStyle/>
          <a:p>
            <a:pPr marL="0" indent="0">
              <a:buNone/>
            </a:pPr>
            <a:endParaRPr lang="es-AR" sz="2000"/>
          </a:p>
          <a:p>
            <a:r>
              <a:rPr lang="es-AR" sz="3200"/>
              <a:t>Marcha y postura (grados de ataxia)</a:t>
            </a:r>
          </a:p>
          <a:p>
            <a:r>
              <a:rPr lang="es-AR" sz="3200"/>
              <a:t>Cerebelo (Romberg,índice nariz, diadococinesia o pan con manteca)</a:t>
            </a:r>
          </a:p>
          <a:p>
            <a:r>
              <a:rPr lang="es-AR" sz="3200"/>
              <a:t>Pares craneanos: (trigémino-oculomotores-p.bajos )</a:t>
            </a:r>
          </a:p>
          <a:p>
            <a:r>
              <a:rPr lang="es-AR" sz="3200"/>
              <a:t>Cerrar ojos 5”: al abrirlos la mirada está desplazada a un lado? es central</a:t>
            </a:r>
          </a:p>
          <a:p>
            <a:r>
              <a:rPr lang="es-AR" sz="3200"/>
              <a:t>Rastreo horizontal</a:t>
            </a:r>
          </a:p>
          <a:p>
            <a:r>
              <a:rPr lang="es-AR" sz="3200"/>
              <a:t>Sacádicas horiz y vert. (video)</a:t>
            </a:r>
          </a:p>
          <a:p>
            <a:r>
              <a:rPr lang="es-AR" sz="3200"/>
              <a:t>Capacidad de cancelación del VOR (video)</a:t>
            </a:r>
          </a:p>
          <a:p>
            <a:r>
              <a:rPr lang="es-AR" sz="3200"/>
              <a:t>Mirada lateral, arriba y abajo y desviación sesgada</a:t>
            </a:r>
          </a:p>
          <a:p>
            <a:r>
              <a:rPr lang="es-AR" sz="3200"/>
              <a:t>Fuerza aro índice-pulgar</a:t>
            </a:r>
          </a:p>
          <a:p>
            <a:endParaRPr lang="es-AR" sz="2000"/>
          </a:p>
        </p:txBody>
      </p:sp>
    </p:spTree>
    <p:extLst>
      <p:ext uri="{BB962C8B-B14F-4D97-AF65-F5344CB8AC3E}">
        <p14:creationId xmlns:p14="http://schemas.microsoft.com/office/powerpoint/2010/main" val="147000844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7594BC-2E47-A259-E801-7AF40EC3D451}"/>
              </a:ext>
            </a:extLst>
          </p:cNvPr>
          <p:cNvSpPr>
            <a:spLocks noGrp="1"/>
          </p:cNvSpPr>
          <p:nvPr>
            <p:ph type="title"/>
          </p:nvPr>
        </p:nvSpPr>
        <p:spPr>
          <a:solidFill>
            <a:srgbClr val="92D050"/>
          </a:solidFill>
        </p:spPr>
        <p:txBody>
          <a:bodyPr/>
          <a:lstStyle/>
          <a:p>
            <a:pPr algn="ctr"/>
            <a:r>
              <a:rPr lang="es-AR">
                <a:solidFill>
                  <a:srgbClr val="0070C0"/>
                </a:solidFill>
              </a:rPr>
              <a:t>RASTREO NORMAL</a:t>
            </a:r>
            <a:endParaRPr lang="en-US">
              <a:solidFill>
                <a:srgbClr val="0070C0"/>
              </a:solidFill>
            </a:endParaRPr>
          </a:p>
        </p:txBody>
      </p:sp>
      <p:pic>
        <p:nvPicPr>
          <p:cNvPr id="4" name="VngVideo">
            <a:hlinkClick r:id="" action="ppaction://media"/>
            <a:extLst>
              <a:ext uri="{FF2B5EF4-FFF2-40B4-BE49-F238E27FC236}">
                <a16:creationId xmlns:a16="http://schemas.microsoft.com/office/drawing/2014/main" id="{CE6F7B1D-2988-B3E3-0BDD-9B219DE0526F}"/>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024554" y="1825625"/>
            <a:ext cx="6229978" cy="4351338"/>
          </a:xfrm>
        </p:spPr>
      </p:pic>
    </p:spTree>
    <p:extLst>
      <p:ext uri="{BB962C8B-B14F-4D97-AF65-F5344CB8AC3E}">
        <p14:creationId xmlns:p14="http://schemas.microsoft.com/office/powerpoint/2010/main" val="290852167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51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E9A3F81-0F62-399E-8CBC-4B2856E6AA5B}"/>
              </a:ext>
            </a:extLst>
          </p:cNvPr>
          <p:cNvSpPr>
            <a:spLocks noGrp="1"/>
          </p:cNvSpPr>
          <p:nvPr>
            <p:ph type="title"/>
          </p:nvPr>
        </p:nvSpPr>
        <p:spPr>
          <a:solidFill>
            <a:srgbClr val="92D050"/>
          </a:solidFill>
        </p:spPr>
        <p:txBody>
          <a:bodyPr>
            <a:normAutofit/>
          </a:bodyPr>
          <a:lstStyle/>
          <a:p>
            <a:pPr algn="ctr"/>
            <a:r>
              <a:rPr lang="es-AR" sz="4800">
                <a:solidFill>
                  <a:srgbClr val="0070C0"/>
                </a:solidFill>
              </a:rPr>
              <a:t>SACADICAS HORIZONTALES NORMALES.</a:t>
            </a:r>
            <a:endParaRPr lang="en-US" sz="4800">
              <a:solidFill>
                <a:srgbClr val="0070C0"/>
              </a:solidFill>
            </a:endParaRPr>
          </a:p>
        </p:txBody>
      </p:sp>
      <p:pic>
        <p:nvPicPr>
          <p:cNvPr id="4" name="sacádicas normales">
            <a:hlinkClick r:id="" action="ppaction://media"/>
            <a:extLst>
              <a:ext uri="{FF2B5EF4-FFF2-40B4-BE49-F238E27FC236}">
                <a16:creationId xmlns:a16="http://schemas.microsoft.com/office/drawing/2014/main" id="{DE823EE3-4A3A-5427-E94B-B971804EA693}"/>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195638" y="1835457"/>
            <a:ext cx="5802312" cy="4351338"/>
          </a:xfrm>
        </p:spPr>
      </p:pic>
    </p:spTree>
    <p:extLst>
      <p:ext uri="{BB962C8B-B14F-4D97-AF65-F5344CB8AC3E}">
        <p14:creationId xmlns:p14="http://schemas.microsoft.com/office/powerpoint/2010/main" val="329016868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628"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61FA51A-1CDB-A8BF-B05E-D1F4334B1D25}"/>
              </a:ext>
            </a:extLst>
          </p:cNvPr>
          <p:cNvSpPr>
            <a:spLocks noGrp="1"/>
          </p:cNvSpPr>
          <p:nvPr>
            <p:ph type="title"/>
          </p:nvPr>
        </p:nvSpPr>
        <p:spPr>
          <a:solidFill>
            <a:srgbClr val="92D050"/>
          </a:solidFill>
        </p:spPr>
        <p:txBody>
          <a:bodyPr/>
          <a:lstStyle/>
          <a:p>
            <a:pPr algn="ctr"/>
            <a:r>
              <a:rPr lang="es-AR">
                <a:solidFill>
                  <a:srgbClr val="0070C0"/>
                </a:solidFill>
              </a:rPr>
              <a:t>RASTREO SACÁDICO (CENTRAL)</a:t>
            </a:r>
            <a:endParaRPr lang="en-US">
              <a:solidFill>
                <a:srgbClr val="0070C0"/>
              </a:solidFill>
            </a:endParaRPr>
          </a:p>
        </p:txBody>
      </p:sp>
      <p:pic>
        <p:nvPicPr>
          <p:cNvPr id="5" name="rastreo sacádico">
            <a:hlinkClick r:id="" action="ppaction://media"/>
            <a:extLst>
              <a:ext uri="{FF2B5EF4-FFF2-40B4-BE49-F238E27FC236}">
                <a16:creationId xmlns:a16="http://schemas.microsoft.com/office/drawing/2014/main" id="{5259FECC-E56F-F172-E5C5-01EC48B62036}"/>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6"/>
          <a:stretch>
            <a:fillRect/>
          </a:stretch>
        </p:blipFill>
        <p:spPr>
          <a:xfrm>
            <a:off x="838200" y="1895964"/>
            <a:ext cx="5802312" cy="4351338"/>
          </a:xfrm>
        </p:spPr>
      </p:pic>
      <p:pic>
        <p:nvPicPr>
          <p:cNvPr id="6" name="rastreo sacádico (2)">
            <a:hlinkClick r:id="" action="ppaction://media"/>
            <a:extLst>
              <a:ext uri="{FF2B5EF4-FFF2-40B4-BE49-F238E27FC236}">
                <a16:creationId xmlns:a16="http://schemas.microsoft.com/office/drawing/2014/main" id="{89468405-912E-A12B-8BAD-5926CB6EB934}"/>
              </a:ext>
            </a:extLst>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6697806" y="1857662"/>
            <a:ext cx="5360215" cy="4351337"/>
          </a:xfrm>
          <a:prstGeom prst="rect">
            <a:avLst/>
          </a:prstGeom>
        </p:spPr>
      </p:pic>
    </p:spTree>
    <p:extLst>
      <p:ext uri="{BB962C8B-B14F-4D97-AF65-F5344CB8AC3E}">
        <p14:creationId xmlns:p14="http://schemas.microsoft.com/office/powerpoint/2010/main" val="154294695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912"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328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5"/>
                </p:tgtEl>
              </p:cMediaNode>
            </p:video>
            <p:seq concurrent="1" nextAc="seek">
              <p:cTn id="12" restart="whenNotActive" fill="hold" evtFilter="cancelBubble" nodeType="interactiveSeq">
                <p:stCondLst>
                  <p:cond evt="onClick" delay="0">
                    <p:tgtEl>
                      <p:spTgt spid="5"/>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5"/>
                                        </p:tgtEl>
                                      </p:cBhvr>
                                    </p:cmd>
                                  </p:childTnLst>
                                </p:cTn>
                              </p:par>
                            </p:childTnLst>
                          </p:cTn>
                        </p:par>
                      </p:childTnLst>
                    </p:cTn>
                  </p:par>
                </p:childTnLst>
              </p:cTn>
              <p:nextCondLst>
                <p:cond evt="onClick" delay="0">
                  <p:tgtEl>
                    <p:spTgt spid="5"/>
                  </p:tgtEl>
                </p:cond>
              </p:nextCondLst>
            </p:seq>
            <p:video>
              <p:cMediaNode vol="80000">
                <p:cTn id="17" fill="hold" display="0">
                  <p:stCondLst>
                    <p:cond delay="indefinite"/>
                  </p:stCondLst>
                </p:cTn>
                <p:tgtEl>
                  <p:spTgt spid="6"/>
                </p:tgtEl>
              </p:cMediaNode>
            </p:video>
            <p:seq concurrent="1" nextAc="seek">
              <p:cTn id="18" restart="whenNotActive" fill="hold" evtFilter="cancelBubble" nodeType="interactiveSeq">
                <p:stCondLst>
                  <p:cond evt="onClick" delay="0">
                    <p:tgtEl>
                      <p:spTgt spid="6"/>
                    </p:tgtEl>
                  </p:cond>
                </p:stCondLst>
                <p:endSync evt="end" delay="0">
                  <p:rtn val="all"/>
                </p:endSync>
                <p:childTnLst>
                  <p:par>
                    <p:cTn id="19" fill="hold">
                      <p:stCondLst>
                        <p:cond delay="0"/>
                      </p:stCondLst>
                      <p:childTnLst>
                        <p:par>
                          <p:cTn id="20" fill="hold">
                            <p:stCondLst>
                              <p:cond delay="0"/>
                            </p:stCondLst>
                            <p:childTnLst>
                              <p:par>
                                <p:cTn id="21" presetID="2" presetClass="mediacall" presetSubtype="0" fill="hold" nodeType="clickEffect">
                                  <p:stCondLst>
                                    <p:cond delay="0"/>
                                  </p:stCondLst>
                                  <p:childTnLst>
                                    <p:cmd type="call" cmd="togglePause">
                                      <p:cBhvr>
                                        <p:cTn id="2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9242D1-C4EE-3A3A-3C4B-C749AB48E98A}"/>
              </a:ext>
            </a:extLst>
          </p:cNvPr>
          <p:cNvSpPr>
            <a:spLocks noGrp="1"/>
          </p:cNvSpPr>
          <p:nvPr>
            <p:ph type="title"/>
          </p:nvPr>
        </p:nvSpPr>
        <p:spPr>
          <a:xfrm>
            <a:off x="838200" y="174207"/>
            <a:ext cx="10515600" cy="898813"/>
          </a:xfrm>
          <a:solidFill>
            <a:srgbClr val="92D050"/>
          </a:solidFill>
        </p:spPr>
        <p:txBody>
          <a:bodyPr/>
          <a:lstStyle/>
          <a:p>
            <a:pPr algn="ctr"/>
            <a:r>
              <a:rPr lang="es-AR">
                <a:solidFill>
                  <a:srgbClr val="0070C0"/>
                </a:solidFill>
              </a:rPr>
              <a:t>SACÁDICAS, RASTREO Y SUPRESIÓN DEL VOR</a:t>
            </a:r>
            <a:endParaRPr lang="en-US">
              <a:solidFill>
                <a:srgbClr val="0070C0"/>
              </a:solidFill>
            </a:endParaRPr>
          </a:p>
        </p:txBody>
      </p:sp>
      <p:pic>
        <p:nvPicPr>
          <p:cNvPr id="4" name="Ocular_Motor_Signs_of_Cerebellar_Ataxia_Gaze_Evoked_Nystagmus_Saccadic_Pursuit_and_VOR_supression de Dan Gold">
            <a:hlinkClick r:id="" action="ppaction://media"/>
            <a:extLst>
              <a:ext uri="{FF2B5EF4-FFF2-40B4-BE49-F238E27FC236}">
                <a16:creationId xmlns:a16="http://schemas.microsoft.com/office/drawing/2014/main" id="{7DD05DFB-3307-C3B2-8387-B4145EEF0359}"/>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800466" y="1138336"/>
            <a:ext cx="10515600" cy="5719664"/>
          </a:xfrm>
        </p:spPr>
      </p:pic>
    </p:spTree>
    <p:extLst>
      <p:ext uri="{BB962C8B-B14F-4D97-AF65-F5344CB8AC3E}">
        <p14:creationId xmlns:p14="http://schemas.microsoft.com/office/powerpoint/2010/main" val="23972545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960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rgbClr val="92D050"/>
          </a:solidFill>
        </p:spPr>
        <p:txBody>
          <a:bodyPr>
            <a:normAutofit/>
          </a:bodyPr>
          <a:lstStyle/>
          <a:p>
            <a:pPr algn="ctr"/>
            <a:r>
              <a:rPr lang="es-AR" sz="4000" b="1" dirty="0">
                <a:solidFill>
                  <a:srgbClr val="0070C0"/>
                </a:solidFill>
              </a:rPr>
              <a:t>EXAMEN FISICO</a:t>
            </a:r>
            <a:r>
              <a:rPr lang="es-AR" sz="4000" b="1">
                <a:solidFill>
                  <a:srgbClr val="0070C0"/>
                </a:solidFill>
              </a:rPr>
              <a:t>. PATOLOGÍA CENTRAL</a:t>
            </a:r>
            <a:endParaRPr lang="es-AR" sz="4000" b="1" dirty="0">
              <a:solidFill>
                <a:srgbClr val="0070C0"/>
              </a:solidFill>
            </a:endParaRPr>
          </a:p>
        </p:txBody>
      </p:sp>
      <p:pic>
        <p:nvPicPr>
          <p:cNvPr id="4" name="no cancela VOR">
            <a:hlinkClick r:id="" action="ppaction://media"/>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3328632" y="1839273"/>
            <a:ext cx="8025168" cy="4351338"/>
          </a:xfrm>
        </p:spPr>
      </p:pic>
      <p:sp>
        <p:nvSpPr>
          <p:cNvPr id="5" name="CuadroTexto 4"/>
          <p:cNvSpPr txBox="1"/>
          <p:nvPr/>
        </p:nvSpPr>
        <p:spPr>
          <a:xfrm>
            <a:off x="232012" y="3562065"/>
            <a:ext cx="2852382" cy="1323439"/>
          </a:xfrm>
          <a:prstGeom prst="rect">
            <a:avLst/>
          </a:prstGeom>
          <a:noFill/>
        </p:spPr>
        <p:txBody>
          <a:bodyPr wrap="square" rtlCol="0">
            <a:spAutoFit/>
          </a:bodyPr>
          <a:lstStyle/>
          <a:p>
            <a:pPr algn="ctr"/>
            <a:r>
              <a:rPr lang="es-AR" sz="4000" dirty="0">
                <a:solidFill>
                  <a:srgbClr val="0070C0"/>
                </a:solidFill>
              </a:rPr>
              <a:t>No cancela VOR</a:t>
            </a:r>
          </a:p>
        </p:txBody>
      </p:sp>
    </p:spTree>
    <p:extLst>
      <p:ext uri="{BB962C8B-B14F-4D97-AF65-F5344CB8AC3E}">
        <p14:creationId xmlns:p14="http://schemas.microsoft.com/office/powerpoint/2010/main" val="355114163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0">
                <p:cTn id="7" fill="hold" display="0">
                  <p:stCondLst>
                    <p:cond delay="indefinite"/>
                  </p:stCondLst>
                </p:cTn>
                <p:tgtEl>
                  <p:spTgt spid="4"/>
                </p:tgtEl>
              </p:cMediaNode>
            </p:vide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0624CE2-B32A-4656-9FFC-2336D1620FFB}"/>
              </a:ext>
            </a:extLst>
          </p:cNvPr>
          <p:cNvSpPr>
            <a:spLocks noGrp="1"/>
          </p:cNvSpPr>
          <p:nvPr>
            <p:ph type="title"/>
          </p:nvPr>
        </p:nvSpPr>
        <p:spPr>
          <a:xfrm>
            <a:off x="838200" y="18256"/>
            <a:ext cx="10515600" cy="1029310"/>
          </a:xfrm>
          <a:solidFill>
            <a:srgbClr val="92D050"/>
          </a:solidFill>
        </p:spPr>
        <p:txBody>
          <a:bodyPr/>
          <a:lstStyle/>
          <a:p>
            <a:pPr algn="ctr"/>
            <a:r>
              <a:rPr lang="es-AR" b="1">
                <a:solidFill>
                  <a:srgbClr val="0070C0"/>
                </a:solidFill>
              </a:rPr>
              <a:t>EXAMEN VESTIBULAR COMPLETO en 4´</a:t>
            </a:r>
            <a:endParaRPr lang="en-US" b="1">
              <a:solidFill>
                <a:srgbClr val="0070C0"/>
              </a:solidFill>
            </a:endParaRPr>
          </a:p>
        </p:txBody>
      </p:sp>
      <p:pic>
        <p:nvPicPr>
          <p:cNvPr id="5" name="Examen Vestibular Completo1">
            <a:hlinkClick r:id="" action="ppaction://media"/>
            <a:extLst>
              <a:ext uri="{FF2B5EF4-FFF2-40B4-BE49-F238E27FC236}">
                <a16:creationId xmlns:a16="http://schemas.microsoft.com/office/drawing/2014/main" id="{248FF7F3-6E8F-4F64-80E8-A98D19CDAADA}"/>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331649" y="1127464"/>
            <a:ext cx="9552373" cy="5601810"/>
          </a:xfrm>
        </p:spPr>
      </p:pic>
    </p:spTree>
    <p:extLst>
      <p:ext uri="{BB962C8B-B14F-4D97-AF65-F5344CB8AC3E}">
        <p14:creationId xmlns:p14="http://schemas.microsoft.com/office/powerpoint/2010/main" val="282362312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2750"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17">
            <a:extLst>
              <a:ext uri="{FF2B5EF4-FFF2-40B4-BE49-F238E27FC236}">
                <a16:creationId xmlns:a16="http://schemas.microsoft.com/office/drawing/2014/main" id="{7A203437-703A-4E00-A8C0-91D328D6C7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3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p:cNvSpPr>
            <a:spLocks noGrp="1"/>
          </p:cNvSpPr>
          <p:nvPr>
            <p:ph type="title"/>
          </p:nvPr>
        </p:nvSpPr>
        <p:spPr>
          <a:xfrm>
            <a:off x="190919" y="0"/>
            <a:ext cx="3765261" cy="2320464"/>
          </a:xfrm>
        </p:spPr>
        <p:txBody>
          <a:bodyPr vert="horz" lIns="91440" tIns="45720" rIns="91440" bIns="45720" rtlCol="0" anchor="ctr">
            <a:normAutofit/>
          </a:bodyPr>
          <a:lstStyle/>
          <a:p>
            <a:pPr algn="ctr"/>
            <a:r>
              <a:rPr lang="en-US" sz="2800" b="1" kern="1200">
                <a:solidFill>
                  <a:srgbClr val="0070C0"/>
                </a:solidFill>
                <a:latin typeface="+mj-lt"/>
                <a:ea typeface="+mj-ea"/>
                <a:cs typeface="+mj-cs"/>
              </a:rPr>
              <a:t>VIDEONISTAGMOGRAFÍA con pruebas calóricas:</a:t>
            </a:r>
            <a:br>
              <a:rPr lang="en-US" sz="2800" b="1" kern="1200">
                <a:solidFill>
                  <a:srgbClr val="0070C0"/>
                </a:solidFill>
                <a:latin typeface="+mj-lt"/>
                <a:ea typeface="+mj-ea"/>
                <a:cs typeface="+mj-cs"/>
              </a:rPr>
            </a:br>
            <a:r>
              <a:rPr lang="en-US" sz="2800" b="1" kern="1200">
                <a:solidFill>
                  <a:srgbClr val="0070C0"/>
                </a:solidFill>
                <a:latin typeface="+mj-lt"/>
                <a:ea typeface="+mj-ea"/>
                <a:cs typeface="+mj-cs"/>
              </a:rPr>
              <a:t>Es el examen complementario más importante</a:t>
            </a:r>
          </a:p>
        </p:txBody>
      </p:sp>
      <p:pic>
        <p:nvPicPr>
          <p:cNvPr id="6" name="Imagen 5">
            <a:extLst>
              <a:ext uri="{FF2B5EF4-FFF2-40B4-BE49-F238E27FC236}">
                <a16:creationId xmlns:a16="http://schemas.microsoft.com/office/drawing/2014/main" id="{18FEB775-2C0B-49DA-8038-83A7C4AE4EC2}"/>
              </a:ext>
            </a:extLst>
          </p:cNvPr>
          <p:cNvPicPr>
            <a:picLocks noChangeAspect="1"/>
          </p:cNvPicPr>
          <p:nvPr/>
        </p:nvPicPr>
        <p:blipFill rotWithShape="1">
          <a:blip r:embed="rId2"/>
          <a:srcRect t="21744" b="30021"/>
          <a:stretch/>
        </p:blipFill>
        <p:spPr>
          <a:xfrm>
            <a:off x="4555236" y="6"/>
            <a:ext cx="7636763" cy="2762724"/>
          </a:xfrm>
          <a:prstGeom prst="rect">
            <a:avLst/>
          </a:prstGeom>
        </p:spPr>
      </p:pic>
      <p:sp>
        <p:nvSpPr>
          <p:cNvPr id="30" name="Rectangle 19">
            <a:extLst>
              <a:ext uri="{FF2B5EF4-FFF2-40B4-BE49-F238E27FC236}">
                <a16:creationId xmlns:a16="http://schemas.microsoft.com/office/drawing/2014/main" id="{CD84038B-4A56-439B-A184-79B2D45066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762729"/>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2"/>
              </a:solidFill>
            </a:endParaRPr>
          </a:p>
        </p:txBody>
      </p:sp>
      <p:pic>
        <p:nvPicPr>
          <p:cNvPr id="4" name="Marcador de contenido 3"/>
          <p:cNvPicPr>
            <a:picLocks noGrp="1" noChangeAspect="1"/>
          </p:cNvPicPr>
          <p:nvPr>
            <p:ph idx="1"/>
          </p:nvPr>
        </p:nvPicPr>
        <p:blipFill rotWithShape="1">
          <a:blip r:embed="rId3">
            <a:extLst>
              <a:ext uri="{28A0092B-C50C-407E-A947-70E740481C1C}">
                <a14:useLocalDpi xmlns:a14="http://schemas.microsoft.com/office/drawing/2010/main" val="0"/>
              </a:ext>
            </a:extLst>
          </a:blip>
          <a:srcRect t="11740" b="7113"/>
          <a:stretch/>
        </p:blipFill>
        <p:spPr>
          <a:xfrm>
            <a:off x="-1" y="2826737"/>
            <a:ext cx="4565779" cy="4031263"/>
          </a:xfrm>
          <a:prstGeom prst="rect">
            <a:avLst/>
          </a:prstGeom>
        </p:spPr>
      </p:pic>
      <p:sp>
        <p:nvSpPr>
          <p:cNvPr id="5" name="CuadroTexto 4"/>
          <p:cNvSpPr txBox="1"/>
          <p:nvPr/>
        </p:nvSpPr>
        <p:spPr>
          <a:xfrm>
            <a:off x="4810873" y="3204995"/>
            <a:ext cx="6027231" cy="2793094"/>
          </a:xfrm>
          <a:prstGeom prst="rect">
            <a:avLst/>
          </a:prstGeom>
        </p:spPr>
        <p:txBody>
          <a:bodyPr vert="horz" lIns="91440" tIns="45720" rIns="91440" bIns="45720" rtlCol="0" anchor="ctr">
            <a:normAutofit fontScale="92500" lnSpcReduction="10000"/>
          </a:bodyPr>
          <a:lstStyle/>
          <a:p>
            <a:pPr indent="-228600" defTabSz="914400">
              <a:lnSpc>
                <a:spcPct val="90000"/>
              </a:lnSpc>
              <a:spcAft>
                <a:spcPts val="600"/>
              </a:spcAft>
              <a:buFont typeface="Arial" panose="020B0604020202020204" pitchFamily="34" charset="0"/>
              <a:buChar char="•"/>
            </a:pPr>
            <a:endParaRPr lang="en-US" sz="2000"/>
          </a:p>
          <a:p>
            <a:pPr lvl="4" indent="-228600" defTabSz="914400">
              <a:lnSpc>
                <a:spcPct val="90000"/>
              </a:lnSpc>
              <a:spcAft>
                <a:spcPts val="600"/>
              </a:spcAft>
              <a:buFont typeface="Arial" panose="020B0604020202020204" pitchFamily="34" charset="0"/>
              <a:buChar char="•"/>
            </a:pPr>
            <a:r>
              <a:rPr lang="en-US" sz="3500">
                <a:solidFill>
                  <a:srgbClr val="0070C0"/>
                </a:solidFill>
              </a:rPr>
              <a:t>El aparato consiste en una máscara con 2 cámaras infrarrojas, un equipo que procesa los movimientos de los ojos, y una PC </a:t>
            </a:r>
          </a:p>
        </p:txBody>
      </p:sp>
      <p:sp>
        <p:nvSpPr>
          <p:cNvPr id="22" name="Rectangle 21">
            <a:extLst>
              <a:ext uri="{FF2B5EF4-FFF2-40B4-BE49-F238E27FC236}">
                <a16:creationId xmlns:a16="http://schemas.microsoft.com/office/drawing/2014/main" id="{4F96EE13-2C4D-4262-812E-DDE5FC35F0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58239" y="3396995"/>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2"/>
              </a:solidFill>
            </a:endParaRPr>
          </a:p>
        </p:txBody>
      </p:sp>
    </p:spTree>
    <p:extLst>
      <p:ext uri="{BB962C8B-B14F-4D97-AF65-F5344CB8AC3E}">
        <p14:creationId xmlns:p14="http://schemas.microsoft.com/office/powerpoint/2010/main" val="314758957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5" name="Rectangle 1034">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p:cNvSpPr>
            <a:spLocks noGrp="1"/>
          </p:cNvSpPr>
          <p:nvPr>
            <p:ph type="title"/>
          </p:nvPr>
        </p:nvSpPr>
        <p:spPr>
          <a:xfrm>
            <a:off x="1136397" y="95538"/>
            <a:ext cx="5323715" cy="1489422"/>
          </a:xfrm>
        </p:spPr>
        <p:txBody>
          <a:bodyPr vert="horz" lIns="91440" tIns="45720" rIns="91440" bIns="45720" rtlCol="0" anchor="b">
            <a:normAutofit/>
          </a:bodyPr>
          <a:lstStyle/>
          <a:p>
            <a:r>
              <a:rPr lang="en-US" sz="4000" b="1" kern="1200">
                <a:solidFill>
                  <a:srgbClr val="0070C0"/>
                </a:solidFill>
                <a:latin typeface="+mj-lt"/>
                <a:ea typeface="+mj-ea"/>
                <a:cs typeface="+mj-cs"/>
              </a:rPr>
              <a:t>VIDEONISTAGMOGRAFÍA.</a:t>
            </a:r>
            <a:br>
              <a:rPr lang="en-US" sz="4000" b="1" kern="1200">
                <a:solidFill>
                  <a:srgbClr val="0070C0"/>
                </a:solidFill>
                <a:latin typeface="+mj-lt"/>
                <a:ea typeface="+mj-ea"/>
                <a:cs typeface="+mj-cs"/>
              </a:rPr>
            </a:br>
            <a:r>
              <a:rPr lang="en-US" sz="4000" b="1" kern="1200">
                <a:solidFill>
                  <a:srgbClr val="0070C0"/>
                </a:solidFill>
                <a:latin typeface="+mj-lt"/>
                <a:ea typeface="+mj-ea"/>
                <a:cs typeface="+mj-cs"/>
              </a:rPr>
              <a:t>continuación</a:t>
            </a:r>
          </a:p>
        </p:txBody>
      </p:sp>
      <p:sp>
        <p:nvSpPr>
          <p:cNvPr id="6" name="CuadroTexto 5"/>
          <p:cNvSpPr txBox="1"/>
          <p:nvPr/>
        </p:nvSpPr>
        <p:spPr>
          <a:xfrm>
            <a:off x="457200" y="1659730"/>
            <a:ext cx="6975987" cy="4967212"/>
          </a:xfrm>
          <a:prstGeom prst="rect">
            <a:avLst/>
          </a:prstGeom>
        </p:spPr>
        <p:txBody>
          <a:bodyPr vert="horz" lIns="91440" tIns="45720" rIns="91440" bIns="45720" rtlCol="0" anchor="t">
            <a:normAutofit fontScale="92500" lnSpcReduction="10000"/>
          </a:bodyPr>
          <a:lstStyle/>
          <a:p>
            <a:pPr indent="-228600" defTabSz="914400">
              <a:lnSpc>
                <a:spcPct val="90000"/>
              </a:lnSpc>
              <a:spcAft>
                <a:spcPts val="600"/>
              </a:spcAft>
              <a:buFont typeface="Arial" panose="020B0604020202020204" pitchFamily="34" charset="0"/>
              <a:buChar char="•"/>
            </a:pPr>
            <a:r>
              <a:rPr lang="en-US" sz="3600">
                <a:solidFill>
                  <a:srgbClr val="0070C0"/>
                </a:solidFill>
              </a:rPr>
              <a:t>Con la máscara puesta se le busca nistagmo espontáneo y  postural, sacádicas y seguimiento lento</a:t>
            </a:r>
          </a:p>
          <a:p>
            <a:pPr indent="-228600" defTabSz="914400">
              <a:lnSpc>
                <a:spcPct val="90000"/>
              </a:lnSpc>
              <a:spcAft>
                <a:spcPts val="600"/>
              </a:spcAft>
              <a:buFont typeface="Arial" panose="020B0604020202020204" pitchFamily="34" charset="0"/>
              <a:buChar char="•"/>
            </a:pPr>
            <a:r>
              <a:rPr lang="en-US" sz="3600">
                <a:solidFill>
                  <a:srgbClr val="0070C0"/>
                </a:solidFill>
              </a:rPr>
              <a:t>Se lo acuesta y se le irriga el oído con agua a  44 y 30°C, con lo que se transmite la diferencia de temperatura al oído ext, medio y finalmente al semicircular horizontal. Por convección, se mueve la endolinfa y provoca  el RVO.  Se compara intensidad de respuesta en ambos oídos</a:t>
            </a:r>
          </a:p>
        </p:txBody>
      </p:sp>
      <p:sp>
        <p:nvSpPr>
          <p:cNvPr id="1037" name="Rectangle 1036">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9" name="Rectangle 1038">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1" name="Rectangle 1040">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3" name="Rectangle 1042">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30" name="Picture 6" descr="Resultado de imagen para aparato vestibular anatomia">
            <a:extLst>
              <a:ext uri="{FF2B5EF4-FFF2-40B4-BE49-F238E27FC236}">
                <a16:creationId xmlns:a16="http://schemas.microsoft.com/office/drawing/2014/main" id="{A2C701FF-A7AF-4E3D-B8F8-DBF281E53D8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7890387" y="1598815"/>
            <a:ext cx="4170530" cy="35066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9875050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36">
            <a:extLst>
              <a:ext uri="{FF2B5EF4-FFF2-40B4-BE49-F238E27FC236}">
                <a16:creationId xmlns:a16="http://schemas.microsoft.com/office/drawing/2014/main" id="{2E17E911-875F-4DE5-8699-99D9F1805A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Freeform: Shape 44">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7" name="Rectangle 46">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p:cNvSpPr>
            <a:spLocks noGrp="1"/>
          </p:cNvSpPr>
          <p:nvPr>
            <p:ph type="title"/>
          </p:nvPr>
        </p:nvSpPr>
        <p:spPr>
          <a:xfrm>
            <a:off x="466722" y="586855"/>
            <a:ext cx="3201366" cy="3387497"/>
          </a:xfrm>
        </p:spPr>
        <p:txBody>
          <a:bodyPr vert="horz" lIns="91440" tIns="45720" rIns="91440" bIns="45720" rtlCol="0" anchor="b">
            <a:normAutofit/>
          </a:bodyPr>
          <a:lstStyle/>
          <a:p>
            <a:pPr algn="r"/>
            <a:r>
              <a:rPr lang="en-US" sz="2800" b="1">
                <a:solidFill>
                  <a:srgbClr val="FFFFFF"/>
                </a:solidFill>
              </a:rPr>
              <a:t>OTROS COMPLEMENTARIOS</a:t>
            </a:r>
            <a:br>
              <a:rPr lang="en-US" sz="2800" b="1">
                <a:solidFill>
                  <a:srgbClr val="FFFFFF"/>
                </a:solidFill>
              </a:rPr>
            </a:br>
            <a:endParaRPr lang="en-US" sz="2800" b="1">
              <a:solidFill>
                <a:srgbClr val="FFFFFF"/>
              </a:solidFill>
            </a:endParaRPr>
          </a:p>
        </p:txBody>
      </p:sp>
      <p:sp>
        <p:nvSpPr>
          <p:cNvPr id="4" name="Marcador de contenido 3"/>
          <p:cNvSpPr>
            <a:spLocks noGrp="1"/>
          </p:cNvSpPr>
          <p:nvPr>
            <p:ph sz="half" idx="2"/>
          </p:nvPr>
        </p:nvSpPr>
        <p:spPr>
          <a:xfrm>
            <a:off x="12363098" y="1981199"/>
            <a:ext cx="45719" cy="4114800"/>
          </a:xfrm>
        </p:spPr>
        <p:txBody>
          <a:bodyPr/>
          <a:lstStyle/>
          <a:p>
            <a:endParaRPr lang="es-AR" dirty="0"/>
          </a:p>
        </p:txBody>
      </p:sp>
      <p:graphicFrame>
        <p:nvGraphicFramePr>
          <p:cNvPr id="6" name="Marcador de texto 2">
            <a:extLst>
              <a:ext uri="{FF2B5EF4-FFF2-40B4-BE49-F238E27FC236}">
                <a16:creationId xmlns:a16="http://schemas.microsoft.com/office/drawing/2014/main" id="{0E76D406-C5EA-60A4-CBF7-C004DE34E50D}"/>
              </a:ext>
            </a:extLst>
          </p:cNvPr>
          <p:cNvGraphicFramePr/>
          <p:nvPr>
            <p:extLst>
              <p:ext uri="{D42A27DB-BD31-4B8C-83A1-F6EECF244321}">
                <p14:modId xmlns:p14="http://schemas.microsoft.com/office/powerpoint/2010/main" val="3278909803"/>
              </p:ext>
            </p:extLst>
          </p:nvPr>
        </p:nvGraphicFramePr>
        <p:xfrm>
          <a:off x="4581727" y="203200"/>
          <a:ext cx="7224193" cy="64109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9962983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 name="Rectangle 48">
            <a:extLst>
              <a:ext uri="{FF2B5EF4-FFF2-40B4-BE49-F238E27FC236}">
                <a16:creationId xmlns:a16="http://schemas.microsoft.com/office/drawing/2014/main" id="{2E17E911-875F-4DE5-8699-99D9F1805A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Rectangle 5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Rectangle 5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7" name="Freeform: Shape 5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9" name="Rectangle 5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p:cNvSpPr>
            <a:spLocks noGrp="1"/>
          </p:cNvSpPr>
          <p:nvPr>
            <p:ph type="title"/>
          </p:nvPr>
        </p:nvSpPr>
        <p:spPr>
          <a:xfrm>
            <a:off x="248608" y="958379"/>
            <a:ext cx="3201366" cy="3387497"/>
          </a:xfrm>
        </p:spPr>
        <p:txBody>
          <a:bodyPr anchor="b">
            <a:normAutofit/>
          </a:bodyPr>
          <a:lstStyle/>
          <a:p>
            <a:pPr algn="r"/>
            <a:r>
              <a:rPr lang="es-AR" sz="4000" b="1">
                <a:solidFill>
                  <a:srgbClr val="FFFFFF"/>
                </a:solidFill>
              </a:rPr>
              <a:t>PATOLOGÍAS PERIFÉRICAS</a:t>
            </a:r>
            <a:br>
              <a:rPr lang="es-AR" sz="4000" b="1">
                <a:solidFill>
                  <a:srgbClr val="FFFFFF"/>
                </a:solidFill>
              </a:rPr>
            </a:br>
            <a:r>
              <a:rPr lang="es-AR" sz="4000" b="1">
                <a:solidFill>
                  <a:srgbClr val="FFFFFF"/>
                </a:solidFill>
              </a:rPr>
              <a:t>más frecuentes. </a:t>
            </a:r>
          </a:p>
        </p:txBody>
      </p:sp>
      <p:graphicFrame>
        <p:nvGraphicFramePr>
          <p:cNvPr id="44" name="Marcador de contenido 2">
            <a:extLst>
              <a:ext uri="{FF2B5EF4-FFF2-40B4-BE49-F238E27FC236}">
                <a16:creationId xmlns:a16="http://schemas.microsoft.com/office/drawing/2014/main" id="{B937F38C-A406-D3CD-7459-64281B49A4F7}"/>
              </a:ext>
            </a:extLst>
          </p:cNvPr>
          <p:cNvGraphicFramePr>
            <a:graphicFrameLocks noGrp="1"/>
          </p:cNvGraphicFramePr>
          <p:nvPr>
            <p:ph idx="1"/>
            <p:extLst>
              <p:ext uri="{D42A27DB-BD31-4B8C-83A1-F6EECF244321}">
                <p14:modId xmlns:p14="http://schemas.microsoft.com/office/powerpoint/2010/main" val="1154233153"/>
              </p:ext>
            </p:extLst>
          </p:nvPr>
        </p:nvGraphicFramePr>
        <p:xfrm>
          <a:off x="4581727" y="211015"/>
          <a:ext cx="7143551" cy="646108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5778671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CCF51C49-5C03-4DD0-A0B3-5D42BFB25EEC}"/>
              </a:ext>
            </a:extLst>
          </p:cNvPr>
          <p:cNvSpPr>
            <a:spLocks noGrp="1"/>
          </p:cNvSpPr>
          <p:nvPr>
            <p:ph type="title"/>
          </p:nvPr>
        </p:nvSpPr>
        <p:spPr>
          <a:xfrm>
            <a:off x="418225" y="1365448"/>
            <a:ext cx="3201366" cy="3387497"/>
          </a:xfrm>
        </p:spPr>
        <p:txBody>
          <a:bodyPr anchor="b">
            <a:normAutofit/>
          </a:bodyPr>
          <a:lstStyle/>
          <a:p>
            <a:pPr algn="r"/>
            <a:r>
              <a:rPr lang="es-AR" sz="3400" b="1">
                <a:solidFill>
                  <a:srgbClr val="FFFFFF"/>
                </a:solidFill>
              </a:rPr>
              <a:t>TRATAMIENTO DE PATOLOGÍA PERIFÉRICA, EXCEPTO MENIÉRE: </a:t>
            </a:r>
            <a:r>
              <a:rPr lang="es-AR" sz="3400" b="1">
                <a:solidFill>
                  <a:schemeClr val="accent6"/>
                </a:solidFill>
              </a:rPr>
              <a:t>REHABILITACION VESTIBULAR</a:t>
            </a:r>
            <a:endParaRPr lang="en-US" sz="3400" b="1">
              <a:solidFill>
                <a:schemeClr val="accent6"/>
              </a:solidFill>
            </a:endParaRPr>
          </a:p>
        </p:txBody>
      </p:sp>
      <p:sp>
        <p:nvSpPr>
          <p:cNvPr id="3" name="Marcador de contenido 2">
            <a:extLst>
              <a:ext uri="{FF2B5EF4-FFF2-40B4-BE49-F238E27FC236}">
                <a16:creationId xmlns:a16="http://schemas.microsoft.com/office/drawing/2014/main" id="{533344F7-9BB5-4D7C-BCD5-688EC81A73BE}"/>
              </a:ext>
            </a:extLst>
          </p:cNvPr>
          <p:cNvSpPr>
            <a:spLocks noGrp="1"/>
          </p:cNvSpPr>
          <p:nvPr>
            <p:ph idx="1"/>
          </p:nvPr>
        </p:nvSpPr>
        <p:spPr>
          <a:xfrm>
            <a:off x="4367695" y="167148"/>
            <a:ext cx="7549002" cy="6528620"/>
          </a:xfrm>
        </p:spPr>
        <p:txBody>
          <a:bodyPr anchor="ctr">
            <a:normAutofit fontScale="92500"/>
          </a:bodyPr>
          <a:lstStyle/>
          <a:p>
            <a:r>
              <a:rPr lang="es-AR" sz="3200">
                <a:solidFill>
                  <a:srgbClr val="0070C0"/>
                </a:solidFill>
              </a:rPr>
              <a:t>practicada por kinesiólogos especializados</a:t>
            </a:r>
          </a:p>
          <a:p>
            <a:r>
              <a:rPr lang="es-AR" sz="3200">
                <a:solidFill>
                  <a:srgbClr val="0070C0"/>
                </a:solidFill>
              </a:rPr>
              <a:t>muy útil en la patología periférica, excepto Meniere</a:t>
            </a:r>
          </a:p>
          <a:p>
            <a:r>
              <a:rPr lang="es-AR" sz="3200">
                <a:solidFill>
                  <a:srgbClr val="0070C0"/>
                </a:solidFill>
              </a:rPr>
              <a:t>consiste en sesiones de ejercicios dirigidos a mejorar el  equilibrio</a:t>
            </a:r>
          </a:p>
          <a:p>
            <a:r>
              <a:rPr lang="es-AR" sz="3200">
                <a:solidFill>
                  <a:srgbClr val="0070C0"/>
                </a:solidFill>
              </a:rPr>
              <a:t>se hacen movimientos oculares y cefálicos en distintas condiciones en forma progresiva:</a:t>
            </a:r>
          </a:p>
          <a:p>
            <a:pPr lvl="1"/>
            <a:r>
              <a:rPr lang="es-AR" sz="3200">
                <a:solidFill>
                  <a:srgbClr val="0070C0"/>
                </a:solidFill>
              </a:rPr>
              <a:t>sentado</a:t>
            </a:r>
          </a:p>
          <a:p>
            <a:pPr lvl="1"/>
            <a:r>
              <a:rPr lang="es-AR" sz="3200">
                <a:solidFill>
                  <a:srgbClr val="0070C0"/>
                </a:solidFill>
              </a:rPr>
              <a:t>parado/ parado sobre colchoneta/base inestable</a:t>
            </a:r>
          </a:p>
          <a:p>
            <a:pPr lvl="1"/>
            <a:r>
              <a:rPr lang="es-AR" sz="3200">
                <a:solidFill>
                  <a:srgbClr val="0070C0"/>
                </a:solidFill>
              </a:rPr>
              <a:t>caminando/caminando sobre colchoneta</a:t>
            </a:r>
          </a:p>
          <a:p>
            <a:pPr lvl="1"/>
            <a:r>
              <a:rPr lang="es-AR" sz="3200">
                <a:solidFill>
                  <a:srgbClr val="0070C0"/>
                </a:solidFill>
              </a:rPr>
              <a:t>caminando haciendo pan y queso</a:t>
            </a:r>
          </a:p>
          <a:p>
            <a:pPr lvl="1"/>
            <a:r>
              <a:rPr lang="es-AR" sz="3200">
                <a:solidFill>
                  <a:srgbClr val="0070C0"/>
                </a:solidFill>
              </a:rPr>
              <a:t>caminando hacia atrás y adelante</a:t>
            </a:r>
            <a:endParaRPr lang="en-US" sz="3200">
              <a:solidFill>
                <a:srgbClr val="0070C0"/>
              </a:solidFill>
            </a:endParaRPr>
          </a:p>
        </p:txBody>
      </p:sp>
    </p:spTree>
    <p:extLst>
      <p:ext uri="{BB962C8B-B14F-4D97-AF65-F5344CB8AC3E}">
        <p14:creationId xmlns:p14="http://schemas.microsoft.com/office/powerpoint/2010/main" val="207301946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6577" name="Rectangle 66576">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6579" name="Rectangle 66578">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581" name="Rectangle 66580">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583" name="Rectangle 66582">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585" name="Rectangle 66584">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6587" name="Freeform: Shape 66586">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6589" name="Rectangle 66588">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562" name="Rectangle 2"/>
          <p:cNvSpPr>
            <a:spLocks noGrp="1" noChangeArrowheads="1"/>
          </p:cNvSpPr>
          <p:nvPr>
            <p:ph type="title"/>
          </p:nvPr>
        </p:nvSpPr>
        <p:spPr>
          <a:xfrm>
            <a:off x="466722" y="586855"/>
            <a:ext cx="3201366" cy="3387497"/>
          </a:xfrm>
        </p:spPr>
        <p:txBody>
          <a:bodyPr anchor="b">
            <a:normAutofit/>
          </a:bodyPr>
          <a:lstStyle/>
          <a:p>
            <a:pPr algn="r"/>
            <a:r>
              <a:rPr lang="es-AR" altLang="es-AR" sz="4000" b="1">
                <a:solidFill>
                  <a:srgbClr val="FFFFFF"/>
                </a:solidFill>
              </a:rPr>
              <a:t>ENFERMEDAD DE MENIERE</a:t>
            </a:r>
            <a:endParaRPr lang="es-ES" altLang="es-AR" sz="4000" b="1">
              <a:solidFill>
                <a:srgbClr val="FFFFFF"/>
              </a:solidFill>
            </a:endParaRPr>
          </a:p>
        </p:txBody>
      </p:sp>
      <p:sp>
        <p:nvSpPr>
          <p:cNvPr id="66563" name="Rectangle 3"/>
          <p:cNvSpPr>
            <a:spLocks noGrp="1" noChangeArrowheads="1"/>
          </p:cNvSpPr>
          <p:nvPr>
            <p:ph type="body" idx="1"/>
          </p:nvPr>
        </p:nvSpPr>
        <p:spPr>
          <a:xfrm>
            <a:off x="4810259" y="649480"/>
            <a:ext cx="6555347" cy="5546047"/>
          </a:xfrm>
        </p:spPr>
        <p:txBody>
          <a:bodyPr anchor="ctr">
            <a:normAutofit lnSpcReduction="10000"/>
          </a:bodyPr>
          <a:lstStyle/>
          <a:p>
            <a:r>
              <a:rPr lang="es-AR" altLang="es-AR" sz="3200">
                <a:solidFill>
                  <a:srgbClr val="0070C0"/>
                </a:solidFill>
              </a:rPr>
              <a:t>De origen desconocido. 85% unilateral.</a:t>
            </a:r>
          </a:p>
          <a:p>
            <a:r>
              <a:rPr lang="es-AR" altLang="es-AR" sz="3200">
                <a:solidFill>
                  <a:srgbClr val="0070C0"/>
                </a:solidFill>
              </a:rPr>
              <a:t>Patogenia: Aumenta la presión de la endolinfa</a:t>
            </a:r>
          </a:p>
          <a:p>
            <a:r>
              <a:rPr lang="es-AR" altLang="es-AR" sz="3200">
                <a:solidFill>
                  <a:srgbClr val="0070C0"/>
                </a:solidFill>
              </a:rPr>
              <a:t>Síntomas: Hipoacusia fluctuante, acúfenos, fullness, vértigos de horas. Recidivante. Hipoacusia secuelar luego de cada ataque.</a:t>
            </a:r>
          </a:p>
          <a:p>
            <a:r>
              <a:rPr lang="es-AR" altLang="es-AR" sz="3200">
                <a:solidFill>
                  <a:srgbClr val="0070C0"/>
                </a:solidFill>
              </a:rPr>
              <a:t>Se diagnostica con la clínica, audiometría seriadas,  pruebas vestibulares y panel inmunológico (con anticuerpos anticocleares)</a:t>
            </a:r>
          </a:p>
        </p:txBody>
      </p:sp>
    </p:spTree>
    <p:extLst>
      <p:ext uri="{BB962C8B-B14F-4D97-AF65-F5344CB8AC3E}">
        <p14:creationId xmlns:p14="http://schemas.microsoft.com/office/powerpoint/2010/main" val="272851010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7601" name="Rectangle 67600">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67603" name="Rectangle 67602">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605" name="Rectangle 67604">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607" name="Rectangle 67606">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609" name="Rectangle 67608">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7611" name="Freeform: Shape 67610">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7613" name="Rectangle 67612">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586" name="Rectangle 2"/>
          <p:cNvSpPr>
            <a:spLocks noGrp="1" noChangeArrowheads="1"/>
          </p:cNvSpPr>
          <p:nvPr>
            <p:ph type="title"/>
          </p:nvPr>
        </p:nvSpPr>
        <p:spPr>
          <a:xfrm>
            <a:off x="466722" y="586855"/>
            <a:ext cx="3201366" cy="3387497"/>
          </a:xfrm>
        </p:spPr>
        <p:txBody>
          <a:bodyPr anchor="b">
            <a:normAutofit/>
          </a:bodyPr>
          <a:lstStyle/>
          <a:p>
            <a:pPr algn="r"/>
            <a:r>
              <a:rPr lang="es-AR" altLang="es-AR" sz="4000" b="1">
                <a:solidFill>
                  <a:srgbClr val="FFFFFF"/>
                </a:solidFill>
              </a:rPr>
              <a:t>ENFERMEDAD DE MENIERE II</a:t>
            </a:r>
            <a:endParaRPr lang="es-ES" altLang="es-AR" sz="4000" b="1">
              <a:solidFill>
                <a:srgbClr val="FFFFFF"/>
              </a:solidFill>
            </a:endParaRPr>
          </a:p>
        </p:txBody>
      </p:sp>
      <p:sp>
        <p:nvSpPr>
          <p:cNvPr id="67587" name="Rectangle 3"/>
          <p:cNvSpPr>
            <a:spLocks noGrp="1" noChangeArrowheads="1"/>
          </p:cNvSpPr>
          <p:nvPr>
            <p:ph type="body" idx="1"/>
          </p:nvPr>
        </p:nvSpPr>
        <p:spPr>
          <a:xfrm>
            <a:off x="4876494" y="803150"/>
            <a:ext cx="6555347" cy="5793593"/>
          </a:xfrm>
        </p:spPr>
        <p:txBody>
          <a:bodyPr anchor="ctr">
            <a:normAutofit lnSpcReduction="10000"/>
          </a:bodyPr>
          <a:lstStyle/>
          <a:p>
            <a:r>
              <a:rPr lang="es-AR" altLang="es-AR" sz="3200">
                <a:solidFill>
                  <a:srgbClr val="0070C0"/>
                </a:solidFill>
              </a:rPr>
              <a:t>Ataque: corticoides, flunarizina, Dramamine, Ondasentrón, Metoclopramida, Clorpromazina</a:t>
            </a:r>
          </a:p>
          <a:p>
            <a:r>
              <a:rPr lang="es-AR" altLang="es-AR" sz="3200">
                <a:solidFill>
                  <a:srgbClr val="0070C0"/>
                </a:solidFill>
              </a:rPr>
              <a:t>De fondo: acetazolamida y  betahistina. Dieta hiposódica, diuréticos, evitar desencadenantes (alcohol, queso duro, chocolate, stress, dormir menos de 8hs)</a:t>
            </a:r>
          </a:p>
          <a:p>
            <a:r>
              <a:rPr lang="es-AR" altLang="es-AR" sz="3200">
                <a:solidFill>
                  <a:srgbClr val="0070C0"/>
                </a:solidFill>
              </a:rPr>
              <a:t>Si no anda se opera (neurectomía), o ablación química con ototóxicos locales (gentamicina) a través de un diábolo. Tiene riesgo de hipoacusia secuelar.</a:t>
            </a:r>
          </a:p>
          <a:p>
            <a:endParaRPr lang="es-ES" altLang="es-AR" sz="2000"/>
          </a:p>
        </p:txBody>
      </p:sp>
    </p:spTree>
    <p:extLst>
      <p:ext uri="{BB962C8B-B14F-4D97-AF65-F5344CB8AC3E}">
        <p14:creationId xmlns:p14="http://schemas.microsoft.com/office/powerpoint/2010/main" val="43441538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Freeform: Shape 33">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6" name="Rectangle 35">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B1080A25-BBC4-1D47-348D-FDAE5B524F6B}"/>
              </a:ext>
            </a:extLst>
          </p:cNvPr>
          <p:cNvSpPr>
            <a:spLocks noGrp="1"/>
          </p:cNvSpPr>
          <p:nvPr>
            <p:ph type="title"/>
          </p:nvPr>
        </p:nvSpPr>
        <p:spPr>
          <a:xfrm>
            <a:off x="283858" y="1703960"/>
            <a:ext cx="3115265" cy="2396359"/>
          </a:xfrm>
        </p:spPr>
        <p:txBody>
          <a:bodyPr anchor="b">
            <a:normAutofit/>
          </a:bodyPr>
          <a:lstStyle/>
          <a:p>
            <a:pPr algn="r"/>
            <a:r>
              <a:rPr lang="es-AR" sz="4000">
                <a:solidFill>
                  <a:srgbClr val="FFFFFF"/>
                </a:solidFill>
              </a:rPr>
              <a:t>PATOLOGÍAS CENTRALES AGUDAS</a:t>
            </a:r>
            <a:endParaRPr lang="en-US" sz="4000">
              <a:solidFill>
                <a:srgbClr val="FFFFFF"/>
              </a:solidFill>
            </a:endParaRPr>
          </a:p>
        </p:txBody>
      </p:sp>
      <p:graphicFrame>
        <p:nvGraphicFramePr>
          <p:cNvPr id="22" name="Marcador de contenido 2">
            <a:extLst>
              <a:ext uri="{FF2B5EF4-FFF2-40B4-BE49-F238E27FC236}">
                <a16:creationId xmlns:a16="http://schemas.microsoft.com/office/drawing/2014/main" id="{CE4761CB-13E7-C3BB-22AE-43D7CC5D9FAC}"/>
              </a:ext>
            </a:extLst>
          </p:cNvPr>
          <p:cNvGraphicFramePr>
            <a:graphicFrameLocks noGrp="1"/>
          </p:cNvGraphicFramePr>
          <p:nvPr>
            <p:ph idx="1"/>
            <p:extLst>
              <p:ext uri="{D42A27DB-BD31-4B8C-83A1-F6EECF244321}">
                <p14:modId xmlns:p14="http://schemas.microsoft.com/office/powerpoint/2010/main" val="808993301"/>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0944916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Freeform: Shape 33">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6" name="Rectangle 35">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B9A2B7D0-91FA-1AA0-B41F-F6D299AF8F5D}"/>
              </a:ext>
            </a:extLst>
          </p:cNvPr>
          <p:cNvSpPr>
            <a:spLocks noGrp="1"/>
          </p:cNvSpPr>
          <p:nvPr>
            <p:ph type="title"/>
          </p:nvPr>
        </p:nvSpPr>
        <p:spPr>
          <a:xfrm>
            <a:off x="491614" y="1683756"/>
            <a:ext cx="3210130" cy="3360192"/>
          </a:xfrm>
        </p:spPr>
        <p:txBody>
          <a:bodyPr anchor="b">
            <a:normAutofit/>
          </a:bodyPr>
          <a:lstStyle/>
          <a:p>
            <a:pPr algn="r"/>
            <a:r>
              <a:rPr lang="es-AR" sz="4000">
                <a:solidFill>
                  <a:srgbClr val="FFFFFF"/>
                </a:solidFill>
              </a:rPr>
              <a:t>PATOLOGIAS CENTRALES AGUDAS</a:t>
            </a:r>
            <a:br>
              <a:rPr lang="es-AR" sz="4000">
                <a:solidFill>
                  <a:srgbClr val="FFFFFF"/>
                </a:solidFill>
              </a:rPr>
            </a:br>
            <a:r>
              <a:rPr lang="es-AR" sz="4000">
                <a:solidFill>
                  <a:srgbClr val="FFFFFF"/>
                </a:solidFill>
              </a:rPr>
              <a:t>SIGNOS ALARMA</a:t>
            </a:r>
            <a:endParaRPr lang="en-US" sz="4000">
              <a:solidFill>
                <a:srgbClr val="FFFFFF"/>
              </a:solidFill>
            </a:endParaRPr>
          </a:p>
        </p:txBody>
      </p:sp>
      <p:graphicFrame>
        <p:nvGraphicFramePr>
          <p:cNvPr id="22" name="Marcador de contenido 2">
            <a:extLst>
              <a:ext uri="{FF2B5EF4-FFF2-40B4-BE49-F238E27FC236}">
                <a16:creationId xmlns:a16="http://schemas.microsoft.com/office/drawing/2014/main" id="{B77C3758-A427-3225-64F4-10BD714D19B5}"/>
              </a:ext>
            </a:extLst>
          </p:cNvPr>
          <p:cNvGraphicFramePr>
            <a:graphicFrameLocks noGrp="1"/>
          </p:cNvGraphicFramePr>
          <p:nvPr>
            <p:ph idx="1"/>
            <p:extLst>
              <p:ext uri="{D42A27DB-BD31-4B8C-83A1-F6EECF244321}">
                <p14:modId xmlns:p14="http://schemas.microsoft.com/office/powerpoint/2010/main" val="1366544948"/>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7810992"/>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46482"/>
            <a:ext cx="10515600" cy="1325563"/>
          </a:xfrm>
          <a:solidFill>
            <a:srgbClr val="92D050"/>
          </a:solidFill>
        </p:spPr>
        <p:txBody>
          <a:bodyPr/>
          <a:lstStyle/>
          <a:p>
            <a:pPr algn="ctr"/>
            <a:r>
              <a:rPr lang="es-AR" b="1">
                <a:solidFill>
                  <a:srgbClr val="0070C0"/>
                </a:solidFill>
              </a:rPr>
              <a:t>EN RESUMEN: SIEMPRE PREGUNTAR</a:t>
            </a:r>
            <a:endParaRPr lang="es-AR" b="1" dirty="0">
              <a:solidFill>
                <a:srgbClr val="0070C0"/>
              </a:solidFill>
            </a:endParaRPr>
          </a:p>
        </p:txBody>
      </p:sp>
      <p:sp>
        <p:nvSpPr>
          <p:cNvPr id="3" name="Marcador de contenido 2"/>
          <p:cNvSpPr>
            <a:spLocks noGrp="1"/>
          </p:cNvSpPr>
          <p:nvPr>
            <p:ph idx="1"/>
          </p:nvPr>
        </p:nvSpPr>
        <p:spPr>
          <a:xfrm>
            <a:off x="838200" y="1690688"/>
            <a:ext cx="10515600" cy="5250886"/>
          </a:xfrm>
        </p:spPr>
        <p:txBody>
          <a:bodyPr>
            <a:normAutofit fontScale="77500" lnSpcReduction="20000"/>
          </a:bodyPr>
          <a:lstStyle/>
          <a:p>
            <a:pPr marL="342900" lvl="0" indent="-342900">
              <a:lnSpc>
                <a:spcPct val="115000"/>
              </a:lnSpc>
              <a:spcAft>
                <a:spcPts val="0"/>
              </a:spcAft>
              <a:buFont typeface="+mj-lt"/>
              <a:buAutoNum type="arabicPeriod"/>
            </a:pPr>
            <a:r>
              <a:rPr lang="es-AR" sz="4800" b="1">
                <a:solidFill>
                  <a:srgbClr val="0070C0"/>
                </a:solidFill>
                <a:latin typeface="Times New Roman" panose="02020603050405020304" pitchFamily="18" charset="0"/>
                <a:ea typeface="Times New Roman" panose="02020603050405020304" pitchFamily="18" charset="0"/>
              </a:rPr>
              <a:t>Tipo y duración del mareo (rotatorio ó desequilibrio- &gt;&lt;1´) Desde cuando? </a:t>
            </a:r>
          </a:p>
          <a:p>
            <a:pPr marL="342900" lvl="0" indent="-342900">
              <a:lnSpc>
                <a:spcPct val="115000"/>
              </a:lnSpc>
              <a:spcAft>
                <a:spcPts val="0"/>
              </a:spcAft>
              <a:buFont typeface="+mj-lt"/>
              <a:buAutoNum type="arabicPeriod"/>
            </a:pPr>
            <a:r>
              <a:rPr lang="es-AR" sz="4800" b="1">
                <a:solidFill>
                  <a:srgbClr val="0070C0"/>
                </a:solidFill>
                <a:latin typeface="Times New Roman" panose="02020603050405020304" pitchFamily="18" charset="0"/>
                <a:ea typeface="Times New Roman" panose="02020603050405020304" pitchFamily="18" charset="0"/>
              </a:rPr>
              <a:t> Desencadenantes? (posición-oscuridad)</a:t>
            </a:r>
          </a:p>
          <a:p>
            <a:pPr marL="342900" lvl="0" indent="-342900">
              <a:lnSpc>
                <a:spcPct val="115000"/>
              </a:lnSpc>
              <a:spcAft>
                <a:spcPts val="0"/>
              </a:spcAft>
              <a:buFont typeface="+mj-lt"/>
              <a:buAutoNum type="arabicPeriod"/>
            </a:pPr>
            <a:r>
              <a:rPr lang="es-AR" sz="4800" b="1">
                <a:solidFill>
                  <a:srgbClr val="0070C0"/>
                </a:solidFill>
                <a:latin typeface="Times New Roman" panose="02020603050405020304" pitchFamily="18" charset="0"/>
                <a:ea typeface="Times New Roman" panose="02020603050405020304" pitchFamily="18" charset="0"/>
              </a:rPr>
              <a:t> Síntomas acomp ?: hipoacusia y/o acúfenos unilat. Cefaleas</a:t>
            </a:r>
          </a:p>
          <a:p>
            <a:pPr marL="342900" lvl="0" indent="-342900">
              <a:lnSpc>
                <a:spcPct val="115000"/>
              </a:lnSpc>
              <a:spcAft>
                <a:spcPts val="1000"/>
              </a:spcAft>
              <a:buFont typeface="+mj-lt"/>
              <a:buAutoNum type="arabicPeriod"/>
            </a:pPr>
            <a:r>
              <a:rPr lang="es-AR" sz="4800" b="1">
                <a:solidFill>
                  <a:srgbClr val="0070C0"/>
                </a:solidFill>
                <a:latin typeface="Times New Roman" panose="02020603050405020304" pitchFamily="18" charset="0"/>
                <a:ea typeface="Times New Roman" panose="02020603050405020304" pitchFamily="18" charset="0"/>
              </a:rPr>
              <a:t> Síntomas de fosa posterior? 3 D y parestesias peribucales,  o inconsciencia aunque sea breve</a:t>
            </a:r>
          </a:p>
          <a:p>
            <a:pPr marL="0" indent="0">
              <a:lnSpc>
                <a:spcPct val="115000"/>
              </a:lnSpc>
              <a:spcAft>
                <a:spcPts val="1000"/>
              </a:spcAft>
              <a:buNone/>
            </a:pPr>
            <a:r>
              <a:rPr lang="es-AR" sz="4600" b="1">
                <a:solidFill>
                  <a:srgbClr val="0070C0"/>
                </a:solidFill>
                <a:latin typeface="Times New Roman" panose="02020603050405020304" pitchFamily="18" charset="0"/>
                <a:ea typeface="Times New Roman" panose="02020603050405020304" pitchFamily="18" charset="0"/>
              </a:rPr>
              <a:t>5. Condiciones previas: HTA. DB. Migrañas. T.E.C</a:t>
            </a:r>
            <a:endParaRPr lang="es-AR" sz="4600" b="1" dirty="0">
              <a:solidFill>
                <a:srgbClr val="0070C0"/>
              </a:solidFill>
              <a:latin typeface="Times New Roman" panose="02020603050405020304" pitchFamily="18" charset="0"/>
              <a:ea typeface="Times New Roman" panose="02020603050405020304" pitchFamily="18" charset="0"/>
            </a:endParaRPr>
          </a:p>
          <a:p>
            <a:pPr marL="342900" lvl="0" indent="-342900">
              <a:lnSpc>
                <a:spcPct val="115000"/>
              </a:lnSpc>
              <a:spcAft>
                <a:spcPts val="1000"/>
              </a:spcAft>
              <a:buFont typeface="+mj-lt"/>
              <a:buAutoNum type="arabicPeriod"/>
            </a:pPr>
            <a:endParaRPr lang="es-AR" sz="5800" b="1" dirty="0">
              <a:solidFill>
                <a:srgbClr val="0070C0"/>
              </a:solidFill>
              <a:latin typeface="Times New Roman" panose="02020603050405020304" pitchFamily="18" charset="0"/>
              <a:ea typeface="Times New Roman" panose="02020603050405020304" pitchFamily="18" charset="0"/>
            </a:endParaRPr>
          </a:p>
          <a:p>
            <a:endParaRPr lang="es-AR" dirty="0">
              <a:solidFill>
                <a:srgbClr val="0070C0"/>
              </a:solidFill>
            </a:endParaRPr>
          </a:p>
        </p:txBody>
      </p:sp>
    </p:spTree>
    <p:extLst>
      <p:ext uri="{BB962C8B-B14F-4D97-AF65-F5344CB8AC3E}">
        <p14:creationId xmlns:p14="http://schemas.microsoft.com/office/powerpoint/2010/main" val="135254550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838200" y="134013"/>
            <a:ext cx="10515600" cy="1325563"/>
          </a:xfrm>
          <a:solidFill>
            <a:srgbClr val="92D050"/>
          </a:solidFill>
        </p:spPr>
        <p:txBody>
          <a:bodyPr/>
          <a:lstStyle/>
          <a:p>
            <a:pPr algn="ctr"/>
            <a:r>
              <a:rPr lang="es-AR" b="1" dirty="0">
                <a:solidFill>
                  <a:srgbClr val="0070C0"/>
                </a:solidFill>
              </a:rPr>
              <a:t>EN </a:t>
            </a:r>
            <a:r>
              <a:rPr lang="es-AR" b="1">
                <a:solidFill>
                  <a:srgbClr val="0070C0"/>
                </a:solidFill>
              </a:rPr>
              <a:t>RESUMEN: SIEMPRE </a:t>
            </a:r>
            <a:r>
              <a:rPr lang="es-AR" b="1" dirty="0">
                <a:solidFill>
                  <a:srgbClr val="0070C0"/>
                </a:solidFill>
              </a:rPr>
              <a:t>INVESTIGAR</a:t>
            </a:r>
          </a:p>
        </p:txBody>
      </p:sp>
      <p:sp>
        <p:nvSpPr>
          <p:cNvPr id="3" name="Marcador de contenido 2"/>
          <p:cNvSpPr>
            <a:spLocks noGrp="1"/>
          </p:cNvSpPr>
          <p:nvPr>
            <p:ph idx="1"/>
          </p:nvPr>
        </p:nvSpPr>
        <p:spPr>
          <a:xfrm>
            <a:off x="838200" y="1459577"/>
            <a:ext cx="10515600" cy="5264410"/>
          </a:xfrm>
        </p:spPr>
        <p:txBody>
          <a:bodyPr>
            <a:normAutofit fontScale="25000" lnSpcReduction="20000"/>
          </a:bodyPr>
          <a:lstStyle/>
          <a:p>
            <a:pPr marL="342900" lvl="0" indent="-342900">
              <a:lnSpc>
                <a:spcPct val="115000"/>
              </a:lnSpc>
              <a:spcAft>
                <a:spcPts val="0"/>
              </a:spcAft>
              <a:buFont typeface="+mj-lt"/>
              <a:buAutoNum type="arabicPeriod"/>
            </a:pPr>
            <a:endParaRPr lang="es-AR" sz="3200" b="1" dirty="0">
              <a:solidFill>
                <a:srgbClr val="0070C0"/>
              </a:solidFill>
              <a:latin typeface="Times New Roman" panose="02020603050405020304" pitchFamily="18" charset="0"/>
              <a:ea typeface="Times New Roman" panose="02020603050405020304" pitchFamily="18" charset="0"/>
            </a:endParaRPr>
          </a:p>
          <a:p>
            <a:pPr marL="342900" lvl="0" indent="-342900">
              <a:lnSpc>
                <a:spcPct val="115000"/>
              </a:lnSpc>
              <a:spcAft>
                <a:spcPts val="0"/>
              </a:spcAft>
              <a:buFont typeface="+mj-lt"/>
              <a:buAutoNum type="arabicPeriod"/>
            </a:pPr>
            <a:r>
              <a:rPr lang="es-AR" sz="12800" b="1">
                <a:solidFill>
                  <a:srgbClr val="0070C0"/>
                </a:solidFill>
                <a:latin typeface="Times New Roman" panose="02020603050405020304" pitchFamily="18" charset="0"/>
                <a:ea typeface="Times New Roman" panose="02020603050405020304" pitchFamily="18" charset="0"/>
              </a:rPr>
              <a:t> Postura y marcha. Grados de ataxia</a:t>
            </a:r>
          </a:p>
          <a:p>
            <a:pPr marL="342900" lvl="0" indent="-342900">
              <a:lnSpc>
                <a:spcPct val="115000"/>
              </a:lnSpc>
              <a:spcAft>
                <a:spcPts val="0"/>
              </a:spcAft>
              <a:buFont typeface="+mj-lt"/>
              <a:buAutoNum type="arabicPeriod"/>
            </a:pPr>
            <a:r>
              <a:rPr lang="es-AR" sz="12800" b="1">
                <a:solidFill>
                  <a:srgbClr val="0070C0"/>
                </a:solidFill>
                <a:latin typeface="Times New Roman" panose="02020603050405020304" pitchFamily="18" charset="0"/>
                <a:ea typeface="Times New Roman" panose="02020603050405020304" pitchFamily="18" charset="0"/>
              </a:rPr>
              <a:t> </a:t>
            </a:r>
            <a:r>
              <a:rPr lang="es-AR" sz="12800" b="1" dirty="0">
                <a:solidFill>
                  <a:srgbClr val="0070C0"/>
                </a:solidFill>
                <a:latin typeface="Times New Roman" panose="02020603050405020304" pitchFamily="18" charset="0"/>
                <a:ea typeface="Times New Roman" panose="02020603050405020304" pitchFamily="18" charset="0"/>
              </a:rPr>
              <a:t>Indicación, Romberg </a:t>
            </a:r>
            <a:r>
              <a:rPr lang="es-AR" sz="12800" b="1">
                <a:solidFill>
                  <a:srgbClr val="0070C0"/>
                </a:solidFill>
                <a:latin typeface="Times New Roman" panose="02020603050405020304" pitchFamily="18" charset="0"/>
                <a:ea typeface="Times New Roman" panose="02020603050405020304" pitchFamily="18" charset="0"/>
              </a:rPr>
              <a:t>, índice-nariz,  pan con manteca</a:t>
            </a:r>
            <a:endParaRPr lang="es-AR" sz="12800" b="1" dirty="0">
              <a:solidFill>
                <a:srgbClr val="0070C0"/>
              </a:solidFill>
              <a:latin typeface="Times New Roman" panose="02020603050405020304" pitchFamily="18" charset="0"/>
              <a:ea typeface="Times New Roman" panose="02020603050405020304" pitchFamily="18" charset="0"/>
            </a:endParaRPr>
          </a:p>
          <a:p>
            <a:pPr marL="342900" lvl="0" indent="-342900">
              <a:lnSpc>
                <a:spcPct val="115000"/>
              </a:lnSpc>
              <a:spcAft>
                <a:spcPts val="0"/>
              </a:spcAft>
              <a:buFont typeface="+mj-lt"/>
              <a:buAutoNum type="arabicPeriod"/>
            </a:pPr>
            <a:r>
              <a:rPr lang="es-AR" sz="12800" b="1" dirty="0">
                <a:solidFill>
                  <a:srgbClr val="0070C0"/>
                </a:solidFill>
                <a:latin typeface="Times New Roman" panose="02020603050405020304" pitchFamily="18" charset="0"/>
                <a:ea typeface="Times New Roman" panose="02020603050405020304" pitchFamily="18" charset="0"/>
              </a:rPr>
              <a:t> 3 </a:t>
            </a:r>
            <a:r>
              <a:rPr lang="es-AR" sz="12800" b="1">
                <a:solidFill>
                  <a:srgbClr val="0070C0"/>
                </a:solidFill>
                <a:latin typeface="Times New Roman" panose="02020603050405020304" pitchFamily="18" charset="0"/>
                <a:ea typeface="Times New Roman" panose="02020603050405020304" pitchFamily="18" charset="0"/>
              </a:rPr>
              <a:t>H (Head </a:t>
            </a:r>
            <a:r>
              <a:rPr lang="es-AR" sz="12800" b="1" dirty="0">
                <a:solidFill>
                  <a:srgbClr val="0070C0"/>
                </a:solidFill>
                <a:latin typeface="Times New Roman" panose="02020603050405020304" pitchFamily="18" charset="0"/>
                <a:ea typeface="Times New Roman" panose="02020603050405020304" pitchFamily="18" charset="0"/>
              </a:rPr>
              <a:t>shake-Halmogyi-Hallpike)</a:t>
            </a:r>
          </a:p>
          <a:p>
            <a:pPr marL="342900" lvl="0" indent="-342900">
              <a:lnSpc>
                <a:spcPct val="115000"/>
              </a:lnSpc>
              <a:spcAft>
                <a:spcPts val="0"/>
              </a:spcAft>
              <a:buFont typeface="+mj-lt"/>
              <a:buAutoNum type="arabicPeriod"/>
            </a:pPr>
            <a:r>
              <a:rPr lang="es-AR" sz="12800" b="1" dirty="0">
                <a:solidFill>
                  <a:srgbClr val="0070C0"/>
                </a:solidFill>
                <a:latin typeface="Times New Roman" panose="02020603050405020304" pitchFamily="18" charset="0"/>
                <a:ea typeface="Times New Roman" panose="02020603050405020304" pitchFamily="18" charset="0"/>
              </a:rPr>
              <a:t> Mot. Ocular conjugada- Gaze- Desviación </a:t>
            </a:r>
            <a:r>
              <a:rPr lang="es-AR" sz="12800" b="1">
                <a:solidFill>
                  <a:srgbClr val="0070C0"/>
                </a:solidFill>
                <a:latin typeface="Times New Roman" panose="02020603050405020304" pitchFamily="18" charset="0"/>
                <a:ea typeface="Times New Roman" panose="02020603050405020304" pitchFamily="18" charset="0"/>
              </a:rPr>
              <a:t>sesgada-V par y pares bajos</a:t>
            </a:r>
          </a:p>
          <a:p>
            <a:pPr marL="342900" lvl="0" indent="-342900">
              <a:lnSpc>
                <a:spcPct val="115000"/>
              </a:lnSpc>
              <a:spcAft>
                <a:spcPts val="0"/>
              </a:spcAft>
              <a:buFont typeface="+mj-lt"/>
              <a:buAutoNum type="arabicPeriod"/>
            </a:pPr>
            <a:r>
              <a:rPr lang="es-AR" sz="12800" b="1">
                <a:solidFill>
                  <a:srgbClr val="0070C0"/>
                </a:solidFill>
                <a:latin typeface="Times New Roman" panose="02020603050405020304" pitchFamily="18" charset="0"/>
                <a:ea typeface="Times New Roman" panose="02020603050405020304" pitchFamily="18" charset="0"/>
              </a:rPr>
              <a:t> Nistagmo, espontáneo o provocado </a:t>
            </a:r>
            <a:endParaRPr lang="es-AR" sz="12800" b="1" dirty="0">
              <a:solidFill>
                <a:srgbClr val="0070C0"/>
              </a:solidFill>
              <a:latin typeface="Times New Roman" panose="02020603050405020304" pitchFamily="18" charset="0"/>
              <a:ea typeface="Times New Roman" panose="02020603050405020304" pitchFamily="18" charset="0"/>
            </a:endParaRPr>
          </a:p>
          <a:p>
            <a:pPr marL="342900" lvl="0" indent="-342900">
              <a:lnSpc>
                <a:spcPct val="115000"/>
              </a:lnSpc>
              <a:spcAft>
                <a:spcPts val="1000"/>
              </a:spcAft>
              <a:buFont typeface="+mj-lt"/>
              <a:buAutoNum type="arabicPeriod"/>
            </a:pPr>
            <a:r>
              <a:rPr lang="es-AR" sz="12800" b="1">
                <a:solidFill>
                  <a:srgbClr val="0070C0"/>
                </a:solidFill>
                <a:latin typeface="Times New Roman" panose="02020603050405020304" pitchFamily="18" charset="0"/>
                <a:ea typeface="Times New Roman" panose="02020603050405020304" pitchFamily="18" charset="0"/>
              </a:rPr>
              <a:t> Capacidad de cancelación </a:t>
            </a:r>
            <a:r>
              <a:rPr lang="es-AR" sz="12800" b="1" dirty="0">
                <a:solidFill>
                  <a:srgbClr val="0070C0"/>
                </a:solidFill>
                <a:latin typeface="Times New Roman" panose="02020603050405020304" pitchFamily="18" charset="0"/>
                <a:ea typeface="Times New Roman" panose="02020603050405020304" pitchFamily="18" charset="0"/>
              </a:rPr>
              <a:t>del VOR- sacádicas y rastreo</a:t>
            </a:r>
          </a:p>
          <a:p>
            <a:pPr marL="0" indent="0">
              <a:buNone/>
            </a:pPr>
            <a:r>
              <a:rPr lang="es-AR" sz="12800">
                <a:solidFill>
                  <a:srgbClr val="FF0000"/>
                </a:solidFill>
              </a:rPr>
              <a:t>Recordar: La RMN puede tardar 48 hs en evidenciar patología central aguda.                </a:t>
            </a:r>
            <a:r>
              <a:rPr lang="es-AR" sz="12800" b="1" u="sng">
                <a:solidFill>
                  <a:srgbClr val="FF0000"/>
                </a:solidFill>
              </a:rPr>
              <a:t>La clínica manda</a:t>
            </a:r>
            <a:endParaRPr lang="es-AR" sz="12800" b="1" u="sng" dirty="0"/>
          </a:p>
        </p:txBody>
      </p:sp>
    </p:spTree>
    <p:extLst>
      <p:ext uri="{BB962C8B-B14F-4D97-AF65-F5344CB8AC3E}">
        <p14:creationId xmlns:p14="http://schemas.microsoft.com/office/powerpoint/2010/main" val="2450669354"/>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ítulo 1">
            <a:extLst>
              <a:ext uri="{FF2B5EF4-FFF2-40B4-BE49-F238E27FC236}">
                <a16:creationId xmlns:a16="http://schemas.microsoft.com/office/drawing/2014/main" id="{262C0611-E8E7-44F2-AEF1-ACF7D9D3D43C}"/>
              </a:ext>
            </a:extLst>
          </p:cNvPr>
          <p:cNvSpPr>
            <a:spLocks noGrp="1"/>
          </p:cNvSpPr>
          <p:nvPr>
            <p:ph type="title"/>
          </p:nvPr>
        </p:nvSpPr>
        <p:spPr>
          <a:xfrm>
            <a:off x="630936" y="1140542"/>
            <a:ext cx="4818888" cy="980866"/>
          </a:xfrm>
          <a:solidFill>
            <a:srgbClr val="92D050"/>
          </a:solidFill>
        </p:spPr>
        <p:txBody>
          <a:bodyPr anchor="b">
            <a:normAutofit/>
          </a:bodyPr>
          <a:lstStyle/>
          <a:p>
            <a:r>
              <a:rPr lang="es-AR" sz="5400"/>
              <a:t>       </a:t>
            </a:r>
            <a:r>
              <a:rPr lang="es-AR" sz="5400" b="1">
                <a:solidFill>
                  <a:srgbClr val="0070C0"/>
                </a:solidFill>
              </a:rPr>
              <a:t>FUENTES</a:t>
            </a:r>
            <a:endParaRPr lang="en-US" sz="5400" b="1">
              <a:solidFill>
                <a:srgbClr val="0070C0"/>
              </a:solidFill>
            </a:endParaRPr>
          </a:p>
        </p:txBody>
      </p:sp>
      <p:sp>
        <p:nvSpPr>
          <p:cNvPr id="19"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Marcador de contenido 2">
            <a:extLst>
              <a:ext uri="{FF2B5EF4-FFF2-40B4-BE49-F238E27FC236}">
                <a16:creationId xmlns:a16="http://schemas.microsoft.com/office/drawing/2014/main" id="{8CE3BE5C-4367-42D2-8D7F-1F1A6A0278A1}"/>
              </a:ext>
            </a:extLst>
          </p:cNvPr>
          <p:cNvSpPr>
            <a:spLocks noGrp="1"/>
          </p:cNvSpPr>
          <p:nvPr>
            <p:ph idx="1"/>
          </p:nvPr>
        </p:nvSpPr>
        <p:spPr>
          <a:xfrm>
            <a:off x="630936" y="2660904"/>
            <a:ext cx="4818888" cy="3547872"/>
          </a:xfrm>
        </p:spPr>
        <p:txBody>
          <a:bodyPr anchor="t">
            <a:normAutofit lnSpcReduction="10000"/>
          </a:bodyPr>
          <a:lstStyle/>
          <a:p>
            <a:pPr marL="0" indent="0">
              <a:buNone/>
            </a:pPr>
            <a:endParaRPr lang="es-AR" sz="2600"/>
          </a:p>
          <a:p>
            <a:pPr marL="0" indent="0">
              <a:buNone/>
            </a:pPr>
            <a:r>
              <a:rPr lang="es-AR" sz="2600"/>
              <a:t>CLASE EN YOU TUBE:  </a:t>
            </a:r>
            <a:endParaRPr lang="en-US" sz="2600"/>
          </a:p>
          <a:p>
            <a:endParaRPr lang="en-US" sz="1700"/>
          </a:p>
          <a:p>
            <a:pPr marL="0" indent="0">
              <a:buNone/>
            </a:pPr>
            <a:endParaRPr lang="en-US" sz="1700"/>
          </a:p>
          <a:p>
            <a:pPr marL="0" indent="0">
              <a:buNone/>
            </a:pPr>
            <a:r>
              <a:rPr lang="en-US" sz="3000"/>
              <a:t>              Sitio web: otorrinosantamaria.com </a:t>
            </a:r>
          </a:p>
          <a:p>
            <a:pPr marL="0" indent="0">
              <a:buNone/>
            </a:pPr>
            <a:r>
              <a:rPr lang="en-US" sz="3000"/>
              <a:t>ó mejor: videonistagmografia.com</a:t>
            </a:r>
          </a:p>
          <a:p>
            <a:pPr marL="0" indent="0">
              <a:buNone/>
            </a:pPr>
            <a:endParaRPr lang="en-US" sz="3000"/>
          </a:p>
          <a:p>
            <a:pPr marL="0" indent="0">
              <a:buNone/>
            </a:pPr>
            <a:endParaRPr lang="en-US" sz="1700"/>
          </a:p>
        </p:txBody>
      </p:sp>
      <p:pic>
        <p:nvPicPr>
          <p:cNvPr id="5" name="Imagen 4" descr="Código QR&#10;&#10;Descripción generada automáticamente">
            <a:extLst>
              <a:ext uri="{FF2B5EF4-FFF2-40B4-BE49-F238E27FC236}">
                <a16:creationId xmlns:a16="http://schemas.microsoft.com/office/drawing/2014/main" id="{2251950E-ADC7-AA80-8DA5-6802AA9F6C1B}"/>
              </a:ext>
            </a:extLst>
          </p:cNvPr>
          <p:cNvPicPr>
            <a:picLocks noChangeAspect="1"/>
          </p:cNvPicPr>
          <p:nvPr/>
        </p:nvPicPr>
        <p:blipFill rotWithShape="1">
          <a:blip r:embed="rId2"/>
          <a:srcRect r="3794"/>
          <a:stretch/>
        </p:blipFill>
        <p:spPr>
          <a:xfrm>
            <a:off x="6145424" y="640080"/>
            <a:ext cx="5366215" cy="5577840"/>
          </a:xfrm>
          <a:prstGeom prst="rect">
            <a:avLst/>
          </a:prstGeom>
        </p:spPr>
      </p:pic>
      <p:sp>
        <p:nvSpPr>
          <p:cNvPr id="8" name="Flecha: a la derecha 7">
            <a:extLst>
              <a:ext uri="{FF2B5EF4-FFF2-40B4-BE49-F238E27FC236}">
                <a16:creationId xmlns:a16="http://schemas.microsoft.com/office/drawing/2014/main" id="{50190629-A72E-0D21-07A1-CD0B3EAA9625}"/>
              </a:ext>
            </a:extLst>
          </p:cNvPr>
          <p:cNvSpPr/>
          <p:nvPr/>
        </p:nvSpPr>
        <p:spPr>
          <a:xfrm>
            <a:off x="4332569" y="3186684"/>
            <a:ext cx="1457436"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316773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39BCE37-1089-4D22-8B90-7C51ADC037E2}"/>
              </a:ext>
            </a:extLst>
          </p:cNvPr>
          <p:cNvSpPr>
            <a:spLocks noGrp="1"/>
          </p:cNvSpPr>
          <p:nvPr>
            <p:ph type="title"/>
          </p:nvPr>
        </p:nvSpPr>
        <p:spPr/>
        <p:txBody>
          <a:bodyPr/>
          <a:lstStyle/>
          <a:p>
            <a:endParaRPr lang="en-US"/>
          </a:p>
        </p:txBody>
      </p:sp>
      <p:sp>
        <p:nvSpPr>
          <p:cNvPr id="3" name="Marcador de contenido 2">
            <a:extLst>
              <a:ext uri="{FF2B5EF4-FFF2-40B4-BE49-F238E27FC236}">
                <a16:creationId xmlns:a16="http://schemas.microsoft.com/office/drawing/2014/main" id="{0C43862F-1B69-4421-B60F-0B56B8C6582C}"/>
              </a:ext>
            </a:extLst>
          </p:cNvPr>
          <p:cNvSpPr>
            <a:spLocks noGrp="1"/>
          </p:cNvSpPr>
          <p:nvPr>
            <p:ph idx="1"/>
          </p:nvPr>
        </p:nvSpPr>
        <p:spPr>
          <a:xfrm>
            <a:off x="838200" y="1690687"/>
            <a:ext cx="10515600" cy="4486275"/>
          </a:xfrm>
        </p:spPr>
        <p:txBody>
          <a:bodyPr>
            <a:normAutofit/>
          </a:bodyPr>
          <a:lstStyle/>
          <a:p>
            <a:pPr marL="0" indent="0" algn="just">
              <a:buNone/>
            </a:pPr>
            <a:endParaRPr lang="es-ES" sz="8000" b="1" i="1" dirty="0">
              <a:solidFill>
                <a:srgbClr val="0070C0"/>
              </a:solidFill>
            </a:endParaRPr>
          </a:p>
          <a:p>
            <a:pPr marL="0" indent="0" algn="just">
              <a:buNone/>
            </a:pPr>
            <a:r>
              <a:rPr lang="es-ES" sz="8000" b="1" i="1" dirty="0">
                <a:solidFill>
                  <a:srgbClr val="0070C0"/>
                </a:solidFill>
              </a:rPr>
              <a:t>    </a:t>
            </a:r>
            <a:r>
              <a:rPr lang="es-ES" sz="8800" b="1" i="1" dirty="0">
                <a:solidFill>
                  <a:srgbClr val="0070C0"/>
                </a:solidFill>
              </a:rPr>
              <a:t>MUCHAS GRACIAS</a:t>
            </a:r>
            <a:endParaRPr lang="en-US" sz="8000" b="1" i="1" dirty="0">
              <a:solidFill>
                <a:srgbClr val="0070C0"/>
              </a:solidFill>
            </a:endParaRPr>
          </a:p>
        </p:txBody>
      </p:sp>
    </p:spTree>
    <p:extLst>
      <p:ext uri="{BB962C8B-B14F-4D97-AF65-F5344CB8AC3E}">
        <p14:creationId xmlns:p14="http://schemas.microsoft.com/office/powerpoint/2010/main" val="418285497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2549</TotalTime>
  <Words>1832</Words>
  <Application>Microsoft Office PowerPoint</Application>
  <PresentationFormat>Panorámica</PresentationFormat>
  <Paragraphs>298</Paragraphs>
  <Slides>43</Slides>
  <Notes>0</Notes>
  <HiddenSlides>0</HiddenSlides>
  <MMClips>15</MMClips>
  <ScaleCrop>false</ScaleCrop>
  <HeadingPairs>
    <vt:vector size="6" baseType="variant">
      <vt:variant>
        <vt:lpstr>Fuentes usadas</vt:lpstr>
      </vt:variant>
      <vt:variant>
        <vt:i4>5</vt:i4>
      </vt:variant>
      <vt:variant>
        <vt:lpstr>Tema</vt:lpstr>
      </vt:variant>
      <vt:variant>
        <vt:i4>2</vt:i4>
      </vt:variant>
      <vt:variant>
        <vt:lpstr>Títulos de diapositiva</vt:lpstr>
      </vt:variant>
      <vt:variant>
        <vt:i4>43</vt:i4>
      </vt:variant>
    </vt:vector>
  </HeadingPairs>
  <TitlesOfParts>
    <vt:vector size="50" baseType="lpstr">
      <vt:lpstr>Arial</vt:lpstr>
      <vt:lpstr>Calibri</vt:lpstr>
      <vt:lpstr>Calibri Light</vt:lpstr>
      <vt:lpstr>Times New Roman</vt:lpstr>
      <vt:lpstr>Trebuchet MS</vt:lpstr>
      <vt:lpstr>Tema de Office</vt:lpstr>
      <vt:lpstr>1_Tema de Office</vt:lpstr>
      <vt:lpstr>PATOLOGÍA VESTIBULAR</vt:lpstr>
      <vt:lpstr>INTRODUCCION Por qué estudiar patología vestibular?</vt:lpstr>
      <vt:lpstr>RESPUESTA</vt:lpstr>
      <vt:lpstr>PARA MANTENER EL EQUILIBRIO SE REQUIERE</vt:lpstr>
      <vt:lpstr>Sistema vestibular</vt:lpstr>
      <vt:lpstr>CÓMO SE HACE LA ANAMNESIS medidas previas</vt:lpstr>
      <vt:lpstr>CÓMO SE HACE LA ANAMNESIS Tipos de mareos</vt:lpstr>
      <vt:lpstr>CÓMO SE HACE LA ANAMNESIS Características del mareo: importante</vt:lpstr>
      <vt:lpstr>EXAMEN FÍSICO   plan propuesto: (luego lo analizamos separadamente) </vt:lpstr>
      <vt:lpstr>EXAMEN FÍSICO</vt:lpstr>
      <vt:lpstr>HEAD SHAKE</vt:lpstr>
      <vt:lpstr>HALMOGYI  ( o impulso cefálico )</vt:lpstr>
      <vt:lpstr>HALMOGYI 2</vt:lpstr>
      <vt:lpstr> HALLPIKE (para buscar VPPB)</vt:lpstr>
      <vt:lpstr>HALLPIKE (cont)</vt:lpstr>
      <vt:lpstr>EXAMEN FÍSICO  plan: </vt:lpstr>
      <vt:lpstr>1) NISTAGMUS ESPONTÁNEO EL PACIENTE VIENE CON ÉL ( es decir la mirada no lo cancela)</vt:lpstr>
      <vt:lpstr>2) El paciente viene sin nistagmo aparente, ni lo provocamos con las maniobras de las 3H. Cómo lo ponemos en evidencia si existe?</vt:lpstr>
      <vt:lpstr>EXAMEN FÍSICO  cómo bloquear la fijación de la mirada?</vt:lpstr>
      <vt:lpstr>EJEMPLOS DE NISTAGMUS  tipos de nistagmus periféricos</vt:lpstr>
      <vt:lpstr> NISTAGMUS CENTRALES</vt:lpstr>
      <vt:lpstr>NISTAGMO CENTRAL</vt:lpstr>
      <vt:lpstr> EXAMEN FÍSICO plan: </vt:lpstr>
      <vt:lpstr>MINIEXAMEN NEUROLÓGICO</vt:lpstr>
      <vt:lpstr>RASTREO NORMAL</vt:lpstr>
      <vt:lpstr>SACADICAS HORIZONTALES NORMALES.</vt:lpstr>
      <vt:lpstr>RASTREO SACÁDICO (CENTRAL)</vt:lpstr>
      <vt:lpstr>SACÁDICAS, RASTREO Y SUPRESIÓN DEL VOR</vt:lpstr>
      <vt:lpstr>EXAMEN FISICO. PATOLOGÍA CENTRAL</vt:lpstr>
      <vt:lpstr>EXAMEN VESTIBULAR COMPLETO en 4´</vt:lpstr>
      <vt:lpstr>VIDEONISTAGMOGRAFÍA con pruebas calóricas: Es el examen complementario más importante</vt:lpstr>
      <vt:lpstr>VIDEONISTAGMOGRAFÍA. continuación</vt:lpstr>
      <vt:lpstr>OTROS COMPLEMENTARIOS </vt:lpstr>
      <vt:lpstr>PATOLOGÍAS PERIFÉRICAS más frecuentes. </vt:lpstr>
      <vt:lpstr>TRATAMIENTO DE PATOLOGÍA PERIFÉRICA, EXCEPTO MENIÉRE: REHABILITACION VESTIBULAR</vt:lpstr>
      <vt:lpstr>ENFERMEDAD DE MENIERE</vt:lpstr>
      <vt:lpstr>ENFERMEDAD DE MENIERE II</vt:lpstr>
      <vt:lpstr>PATOLOGÍAS CENTRALES AGUDAS</vt:lpstr>
      <vt:lpstr>PATOLOGIAS CENTRALES AGUDAS SIGNOS ALARMA</vt:lpstr>
      <vt:lpstr>EN RESUMEN: SIEMPRE PREGUNTAR</vt:lpstr>
      <vt:lpstr>EN RESUMEN: SIEMPRE INVESTIGAR</vt:lpstr>
      <vt:lpstr>       FUENTES</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PATOLOGÍA VESTIBULAR</dc:title>
  <dc:creator>Jorge</dc:creator>
  <cp:lastModifiedBy>jorge santamaria</cp:lastModifiedBy>
  <cp:revision>342</cp:revision>
  <dcterms:modified xsi:type="dcterms:W3CDTF">2024-05-12T19:48:46Z</dcterms:modified>
</cp:coreProperties>
</file>